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erankcities.com/wp-content/uploads/2015/05/8.jpg" TargetMode="External"/><Relationship Id="rId3" Type="http://schemas.openxmlformats.org/officeDocument/2006/relationships/hyperlink" Target="http://www.osteopathy.org/wp-content/uploads/2014/04/A8_What_Osteopathy_Treats_26852014.jpg" TargetMode="External"/><Relationship Id="rId4" Type="http://schemas.openxmlformats.org/officeDocument/2006/relationships/hyperlink" Target="http://azneuromod.com/wp-content/uploads/2016/02/back-pain-spine.jp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otw-pd.s3.amazonaws.com/styles/aotw_detail_ir/s3/images/michurin_euroshina_speedbump_poster.jpg?itok=hImEKxR4" TargetMode="External"/><Relationship Id="rId3" Type="http://schemas.openxmlformats.org/officeDocument/2006/relationships/hyperlink" Target="http://s.hswstatic.com/gif/car-suspension-12.jpg" TargetMode="External"/><Relationship Id="rId4" Type="http://schemas.openxmlformats.org/officeDocument/2006/relationships/hyperlink" Target="http://searchengineland.com/figz/wp-content/seloads/2015/10/graph-line-trend-analytics-magnifying-glass-ss-1920.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Good Afternoon</a:t>
            </a:r>
          </a:p>
          <a:p>
            <a:pPr lvl="0">
              <a:spcBef>
                <a:spcPts val="0"/>
              </a:spcBef>
              <a:buNone/>
            </a:pPr>
            <a:r>
              <a:t/>
            </a:r>
            <a:endParaRPr/>
          </a:p>
          <a:p>
            <a:pPr lvl="0">
              <a:spcBef>
                <a:spcPts val="0"/>
              </a:spcBef>
              <a:buNone/>
            </a:pPr>
            <a:r>
              <a:rPr lang="en"/>
              <a:t>We’re team (Insert Number)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solidFill>
                  <a:schemeClr val="dk1"/>
                </a:solidFill>
              </a:rPr>
              <a:t>-Stiffness held constant at 10000 N/m</a:t>
            </a:r>
          </a:p>
          <a:p>
            <a:pPr lvl="0">
              <a:spcBef>
                <a:spcPts val="0"/>
              </a:spcBef>
              <a:buClr>
                <a:schemeClr val="dk1"/>
              </a:buClr>
              <a:buSzPct val="100000"/>
              <a:buFont typeface="Arial"/>
              <a:buNone/>
            </a:pPr>
            <a:r>
              <a:rPr b="1" lang="en">
                <a:solidFill>
                  <a:schemeClr val="dk1"/>
                </a:solidFill>
              </a:rPr>
              <a:t>-Open Loop LTI (Linear-Time-Invariant) Transfer Function of the Driver’s Head</a:t>
            </a:r>
          </a:p>
          <a:p>
            <a:pPr lvl="0">
              <a:spcBef>
                <a:spcPts val="0"/>
              </a:spcBef>
              <a:buNone/>
            </a:pPr>
            <a:r>
              <a:rPr lang="en"/>
              <a:t>-Unstable at 2.18 rad/s and 2.44 rad/s when damping is 500-1000 N*s/m respectively</a:t>
            </a:r>
          </a:p>
          <a:p>
            <a:pPr lvl="0">
              <a:spcBef>
                <a:spcPts val="0"/>
              </a:spcBef>
              <a:buNone/>
            </a:pPr>
            <a:r>
              <a:rPr lang="en"/>
              <a:t>-Gain unstable at 0.07 rad/s and 0.14 rad/s when damping is 500-1000 N*s/m respectively</a:t>
            </a:r>
          </a:p>
          <a:p>
            <a:pPr lvl="0" rtl="0">
              <a:spcBef>
                <a:spcPts val="0"/>
              </a:spcBef>
              <a:buNone/>
            </a:pPr>
            <a:r>
              <a:rPr lang="en"/>
              <a:t>-Very close to being unstable even at 1500 N*s/m this is why we select a damping coefficient higher than 1500 N*s/m even when lower damping gives us better ride comfort at lower speeds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solidFill>
                  <a:schemeClr val="dk1"/>
                </a:solidFill>
              </a:rPr>
              <a:t>-Damping held constant at 1650 N*s/m</a:t>
            </a:r>
          </a:p>
          <a:p>
            <a:pPr lvl="0">
              <a:spcBef>
                <a:spcPts val="0"/>
              </a:spcBef>
              <a:buClr>
                <a:schemeClr val="dk1"/>
              </a:buClr>
              <a:buSzPct val="100000"/>
              <a:buFont typeface="Arial"/>
              <a:buNone/>
            </a:pPr>
            <a:r>
              <a:rPr b="1" lang="en">
                <a:solidFill>
                  <a:schemeClr val="dk1"/>
                </a:solidFill>
              </a:rPr>
              <a:t>-Open Loop LTI (Linear-Time-Invariant) Transfer Function of the Driver’s Head</a:t>
            </a:r>
          </a:p>
          <a:p>
            <a:pPr lvl="0">
              <a:spcBef>
                <a:spcPts val="0"/>
              </a:spcBef>
              <a:buNone/>
            </a:pPr>
            <a:r>
              <a:rPr lang="en"/>
              <a:t>-As stiffness increases it becomes very close to the phase crossover point of 8 rad/s</a:t>
            </a:r>
          </a:p>
          <a:p>
            <a:pPr lvl="0">
              <a:spcBef>
                <a:spcPts val="0"/>
              </a:spcBef>
              <a:buNone/>
            </a:pPr>
            <a:r>
              <a:rPr lang="en"/>
              <a:t>-Keeping the stiffness low will keep the system further away from the unstable region and improve ride comfort but if stiffness is too low handling will be compromised</a:t>
            </a:r>
          </a:p>
          <a:p>
            <a:pPr lvl="0" rtl="0">
              <a:spcBef>
                <a:spcPts val="0"/>
              </a:spcBef>
              <a:buNone/>
            </a:pPr>
            <a:r>
              <a:rPr lang="en"/>
              <a:t>-If choose lower stiffness, more vehicle roll, less response to steering,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-Ride comfort plays a role into car safety</a:t>
            </a:r>
          </a:p>
          <a:p>
            <a:pPr lvl="0">
              <a:spcBef>
                <a:spcPts val="0"/>
              </a:spcBef>
              <a:buNone/>
            </a:pPr>
            <a:r>
              <a:rPr lang="en"/>
              <a:t>-Simulated body + suspension model in Mathematica, ran simulation w/ Simulink</a:t>
            </a:r>
          </a:p>
          <a:p>
            <a:pPr lvl="0">
              <a:spcBef>
                <a:spcPts val="0"/>
              </a:spcBef>
              <a:buNone/>
            </a:pPr>
            <a:r>
              <a:rPr lang="en"/>
              <a:t>-Team found that ride comfort increases with less damping, and less suspension</a:t>
            </a:r>
          </a:p>
          <a:p>
            <a:pPr lvl="0">
              <a:spcBef>
                <a:spcPts val="0"/>
              </a:spcBef>
              <a:buNone/>
            </a:pPr>
            <a:r>
              <a:rPr lang="en"/>
              <a:t>-Most optimal values that the team found </a:t>
            </a:r>
            <a:r>
              <a:rPr i="1" lang="en"/>
              <a:t>in term of ride comfort and system stability</a:t>
            </a:r>
            <a:r>
              <a:rPr lang="en"/>
              <a:t> are ~1500 N*s/m and ~5000 N/m</a:t>
            </a:r>
          </a:p>
          <a:p>
            <a:pPr lvl="0">
              <a:spcBef>
                <a:spcPts val="0"/>
              </a:spcBef>
              <a:buNone/>
            </a:pPr>
            <a:r>
              <a:rPr lang="en"/>
              <a:t>-But we still have to see how these values would affect other factors, such as ride handling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-Natural frequencies occur at 5.5 rad/s and 70 rad/s</a:t>
            </a:r>
          </a:p>
          <a:p>
            <a:pPr lvl="0">
              <a:spcBef>
                <a:spcPts val="0"/>
              </a:spcBef>
              <a:buNone/>
            </a:pPr>
            <a:r>
              <a:rPr lang="en"/>
              <a:t>-Magnitude at natural frequencies seems to stay around 20 dB</a:t>
            </a:r>
          </a:p>
          <a:p>
            <a:pPr lvl="0">
              <a:spcBef>
                <a:spcPts val="0"/>
              </a:spcBef>
              <a:buNone/>
            </a:pPr>
            <a:r>
              <a:rPr lang="en"/>
              <a:t>-System appears to have two crossover frequencies at 1.5-2.5 rad/s and another at 100-200 rad/s depending on the damping</a:t>
            </a:r>
          </a:p>
          <a:p>
            <a:pPr lvl="0" rtl="0">
              <a:spcBef>
                <a:spcPts val="0"/>
              </a:spcBef>
              <a:buNone/>
            </a:pPr>
            <a:r>
              <a:rPr lang="en"/>
              <a:t>-Phase shift harshness at natural frequencies appears to decrease as one would expect with increased damping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-Natural frequencies vary greatly at lower ranges 4-10 rad/s but appear to regroup around 70 rad/s</a:t>
            </a:r>
          </a:p>
          <a:p>
            <a:pPr lvl="0">
              <a:spcBef>
                <a:spcPts val="0"/>
              </a:spcBef>
              <a:buClr>
                <a:schemeClr val="dk1"/>
              </a:buClr>
              <a:buSzPct val="100000"/>
              <a:buFont typeface="Arial"/>
              <a:buNone/>
            </a:pPr>
            <a:r>
              <a:rPr lang="en">
                <a:solidFill>
                  <a:schemeClr val="dk1"/>
                </a:solidFill>
              </a:rPr>
              <a:t>-Magnitude at natural frequencies vary from 10-20 dB for the first ranges of natural frequencies but then stick at 20 dB at the second set of natural frequency</a:t>
            </a:r>
          </a:p>
          <a:p>
            <a:pPr lvl="0">
              <a:spcBef>
                <a:spcPts val="0"/>
              </a:spcBef>
              <a:buClr>
                <a:schemeClr val="dk1"/>
              </a:buClr>
              <a:buSzPct val="100000"/>
              <a:buFont typeface="Arial"/>
              <a:buNone/>
            </a:pPr>
            <a:r>
              <a:rPr lang="en">
                <a:solidFill>
                  <a:schemeClr val="dk1"/>
                </a:solidFill>
              </a:rPr>
              <a:t>-System appears to have two crossover frequencies at 1.5-2.5 rad/s and another at around 180 rad/s depending on the stiffness</a:t>
            </a:r>
          </a:p>
          <a:p>
            <a:pPr lvl="0" rtl="0">
              <a:spcBef>
                <a:spcPts val="0"/>
              </a:spcBef>
              <a:buClr>
                <a:schemeClr val="dk1"/>
              </a:buClr>
              <a:buSzPct val="100000"/>
              <a:buFont typeface="Arial"/>
              <a:buNone/>
            </a:pPr>
            <a:r>
              <a:rPr lang="en">
                <a:solidFill>
                  <a:schemeClr val="dk1"/>
                </a:solidFill>
              </a:rPr>
              <a:t>-Phase shift harshness at natural frequencies appears to increase as one would expect with increased stiffness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-Ride comfort correlates to car safety.</a:t>
            </a:r>
          </a:p>
          <a:p>
            <a:pPr lvl="0" rtl="0">
              <a:spcBef>
                <a:spcPts val="0"/>
              </a:spcBef>
              <a:buClr>
                <a:schemeClr val="dk1"/>
              </a:buClr>
              <a:buSzPct val="100000"/>
              <a:buFont typeface="Arial"/>
              <a:buNone/>
            </a:pPr>
            <a:r>
              <a:rPr lang="en"/>
              <a:t>-Sources of discomfort include oscillations from road roughness and tire/wheel assembly.</a:t>
            </a:r>
          </a:p>
          <a:p>
            <a:pPr lvl="0">
              <a:spcBef>
                <a:spcPts val="0"/>
              </a:spcBef>
              <a:buClr>
                <a:schemeClr val="dk1"/>
              </a:buClr>
              <a:buSzPct val="100000"/>
              <a:buFont typeface="Arial"/>
              <a:buNone/>
            </a:pPr>
            <a:r>
              <a:rPr lang="en"/>
              <a:t>-Whole Body Vibration is a factor of Lower Back Pain</a:t>
            </a:r>
          </a:p>
          <a:p>
            <a:pPr lvl="0">
              <a:spcBef>
                <a:spcPts val="0"/>
              </a:spcBef>
              <a:buClr>
                <a:schemeClr val="dk1"/>
              </a:buClr>
              <a:buSzPct val="100000"/>
              <a:buFont typeface="Arial"/>
              <a:buNone/>
            </a:pPr>
            <a:r>
              <a:rPr lang="en"/>
              <a:t>- Ride comfort a critical feature in vehicle design in the past years</a:t>
            </a:r>
          </a:p>
          <a:p>
            <a:pPr lvl="0" rt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ISO 2631-1: 1997(E)</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Human: Land Vehicle Image</a:t>
            </a:r>
          </a:p>
          <a:p>
            <a:pPr lvl="0">
              <a:spcBef>
                <a:spcPts val="0"/>
              </a:spcBef>
              <a:buClr>
                <a:schemeClr val="dk1"/>
              </a:buClr>
              <a:buSzPct val="100000"/>
              <a:buFont typeface="Arial"/>
              <a:buNone/>
            </a:pPr>
            <a:r>
              <a:rPr lang="en"/>
              <a:t>Road Image: </a:t>
            </a:r>
            <a:r>
              <a:rPr lang="en" u="sng">
                <a:solidFill>
                  <a:schemeClr val="hlink"/>
                </a:solidFill>
                <a:hlinkClick r:id="rId2"/>
              </a:rPr>
              <a:t>http://werankcities.com/wp-content/uploads/2015/05/8.jpg</a:t>
            </a:r>
          </a:p>
          <a:p>
            <a:pPr lvl="0">
              <a:spcBef>
                <a:spcPts val="0"/>
              </a:spcBef>
              <a:buClr>
                <a:schemeClr val="dk1"/>
              </a:buClr>
              <a:buSzPct val="100000"/>
              <a:buFont typeface="Arial"/>
              <a:buNone/>
            </a:pPr>
            <a:r>
              <a:rPr lang="en"/>
              <a:t>Neck Pain: </a:t>
            </a:r>
            <a:r>
              <a:rPr lang="en" u="sng">
                <a:solidFill>
                  <a:schemeClr val="hlink"/>
                </a:solidFill>
                <a:hlinkClick r:id="rId3"/>
              </a:rPr>
              <a:t>http://www.osteopathy.org/wp-content/uploads/2014/04/A8_What_Osteopathy_Treats_26852014.jpg</a:t>
            </a:r>
          </a:p>
          <a:p>
            <a:pPr lvl="0" rtl="0">
              <a:spcBef>
                <a:spcPts val="0"/>
              </a:spcBef>
              <a:buClr>
                <a:schemeClr val="dk1"/>
              </a:buClr>
              <a:buSzPct val="100000"/>
              <a:buFont typeface="Arial"/>
              <a:buNone/>
            </a:pPr>
            <a:r>
              <a:rPr lang="en"/>
              <a:t>Back Pain: </a:t>
            </a:r>
            <a:r>
              <a:rPr lang="en" u="sng">
                <a:solidFill>
                  <a:schemeClr val="hlink"/>
                </a:solidFill>
                <a:hlinkClick r:id="rId4"/>
              </a:rPr>
              <a:t>http://azneuromod.com/wp-content/uploads/2016/02/back-pain-spine.jpg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-How can we measure ride comfort? Comfort is directly related to the body acceleration</a:t>
            </a:r>
          </a:p>
          <a:p>
            <a:pPr lvl="0" rtl="0">
              <a:spcBef>
                <a:spcPts val="0"/>
              </a:spcBef>
              <a:buClr>
                <a:schemeClr val="dk1"/>
              </a:buClr>
              <a:buSzPct val="100000"/>
              <a:buFont typeface="Arial"/>
              <a:buNone/>
            </a:pPr>
            <a:r>
              <a:rPr lang="en"/>
              <a:t>-Road bumps treated inputs which is then modelled into a computer </a:t>
            </a:r>
          </a:p>
          <a:p>
            <a:pPr lvl="0" rtl="0">
              <a:spcBef>
                <a:spcPts val="0"/>
              </a:spcBef>
              <a:buClr>
                <a:schemeClr val="dk1"/>
              </a:buClr>
              <a:buSzPct val="100000"/>
              <a:buFont typeface="Arial"/>
              <a:buNone/>
            </a:pPr>
            <a:r>
              <a:rPr lang="en"/>
              <a:t>-Adjust the suspension (vary stiffness and suspension) (take RMS)</a:t>
            </a:r>
          </a:p>
          <a:p>
            <a:pPr lvl="0" rtl="0">
              <a:spcBef>
                <a:spcPts val="0"/>
              </a:spcBef>
              <a:buNone/>
            </a:pPr>
            <a:r>
              <a:rPr lang="en"/>
              <a:t>-Plot the data and the trends to get consensus</a:t>
            </a:r>
          </a:p>
          <a:p>
            <a:pPr lvl="0">
              <a:spcBef>
                <a:spcPts val="0"/>
              </a:spcBef>
              <a:buNone/>
            </a:pPr>
            <a:r>
              <a:rPr lang="en"/>
              <a:t>While </a:t>
            </a:r>
            <a:r>
              <a:rPr lang="en"/>
              <a:t>determining</a:t>
            </a:r>
            <a:r>
              <a:rPr lang="en"/>
              <a:t> the ideal traits, we don’t want to compromise the vehicle handling and performance</a:t>
            </a:r>
          </a:p>
          <a:p>
            <a:pPr lvl="0">
              <a:spcBef>
                <a:spcPts val="0"/>
              </a:spcBef>
              <a:buNone/>
            </a:pPr>
            <a:r>
              <a:t/>
            </a:r>
            <a:endParaRPr/>
          </a:p>
          <a:p>
            <a:pPr lvl="0">
              <a:spcBef>
                <a:spcPts val="0"/>
              </a:spcBef>
              <a:buNone/>
            </a:pPr>
            <a:r>
              <a:rPr lang="en"/>
              <a:t>Bumpy Road: </a:t>
            </a:r>
            <a:r>
              <a:rPr lang="en" u="sng">
                <a:solidFill>
                  <a:schemeClr val="hlink"/>
                </a:solidFill>
                <a:hlinkClick r:id="rId2"/>
              </a:rPr>
              <a:t>https://aotw-pd.s3.amazonaws.com/styles/aotw_detail_ir/s3/images/michurin_euroshina_speedbump_poster.jpg?itok=hImEKxR4</a:t>
            </a:r>
          </a:p>
          <a:p>
            <a:pPr lvl="0">
              <a:spcBef>
                <a:spcPts val="0"/>
              </a:spcBef>
              <a:buNone/>
            </a:pPr>
            <a:r>
              <a:rPr lang="en"/>
              <a:t>Car Suspension: </a:t>
            </a:r>
            <a:r>
              <a:rPr lang="en" u="sng">
                <a:solidFill>
                  <a:schemeClr val="hlink"/>
                </a:solidFill>
                <a:hlinkClick r:id="rId3"/>
              </a:rPr>
              <a:t>http://s.hswstatic.com/gif/car-suspension-12.jpg</a:t>
            </a:r>
          </a:p>
          <a:p>
            <a:pPr lvl="0">
              <a:spcBef>
                <a:spcPts val="0"/>
              </a:spcBef>
              <a:buNone/>
            </a:pPr>
            <a:r>
              <a:rPr lang="en"/>
              <a:t>Trend: </a:t>
            </a:r>
            <a:r>
              <a:rPr lang="en" u="sng">
                <a:solidFill>
                  <a:schemeClr val="hlink"/>
                </a:solidFill>
                <a:hlinkClick r:id="rId4"/>
              </a:rPr>
              <a:t>http://searchengineland.com/figz/wp-content/seloads/2015/10/graph-line-trend-analytics-magnifying-glass-ss-1920.jpg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sz="2500">
                <a:solidFill>
                  <a:schemeClr val="dk1"/>
                </a:solidFill>
              </a:rPr>
              <a:t>How: How will we attack this problem?</a:t>
            </a:r>
          </a:p>
          <a:p>
            <a:pPr lvl="0" rtl="0">
              <a:spcBef>
                <a:spcPts val="0"/>
              </a:spcBef>
              <a:buNone/>
            </a:pPr>
            <a:r>
              <a:rPr lang="en"/>
              <a:t>-Dynamic model + EOM’s</a:t>
            </a:r>
          </a:p>
          <a:p>
            <a:pPr lvl="0" rtl="0">
              <a:spcBef>
                <a:spcPts val="0"/>
              </a:spcBef>
              <a:buNone/>
            </a:pPr>
            <a:r>
              <a:t/>
            </a:r>
            <a:endParaRPr/>
          </a:p>
          <a:p>
            <a:pPr lvl="0" rtl="0">
              <a:spcBef>
                <a:spcPts val="0"/>
              </a:spcBef>
              <a:buClr>
                <a:schemeClr val="dk1"/>
              </a:buClr>
              <a:buSzPct val="100000"/>
              <a:buFont typeface="Arial"/>
              <a:buNone/>
            </a:pPr>
            <a:r>
              <a:rPr lang="en">
                <a:solidFill>
                  <a:schemeClr val="dk1"/>
                </a:solidFill>
              </a:rPr>
              <a:t>-Essentially a spring mass damper system with 4 degrees of freedom. </a:t>
            </a:r>
          </a:p>
          <a:p>
            <a:pPr lvl="0">
              <a:spcBef>
                <a:spcPts val="0"/>
              </a:spcBef>
              <a:buNone/>
            </a:pPr>
            <a:r>
              <a:rPr lang="en">
                <a:solidFill>
                  <a:schemeClr val="dk1"/>
                </a:solidFill>
              </a:rPr>
              <a:t>-Observe road inputs on head and lower body.</a:t>
            </a:r>
          </a:p>
          <a:p>
            <a:pPr lvl="0" rtl="0">
              <a:spcBef>
                <a:spcPts val="0"/>
              </a:spcBef>
              <a:buNone/>
            </a:pPr>
            <a:r>
              <a:rPr lang="en">
                <a:solidFill>
                  <a:schemeClr val="dk1"/>
                </a:solidFill>
              </a:rPr>
              <a:t>-Motion will be in the Z direction, which is in the vertical. We don’t want to overcomplicate our system  is the reason. </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
              <a:t>Solve equations for Z_ddot. Show the dependencies (Zy-&gt;Zu-&gt;Zs-&gt;Zb-&gt;Z)</a:t>
            </a:r>
          </a:p>
          <a:p>
            <a:pPr lvl="0" rtl="0">
              <a:spcBef>
                <a:spcPts val="0"/>
              </a:spcBef>
              <a:buNone/>
            </a:pPr>
            <a:r>
              <a:t/>
            </a:r>
            <a:endParaRPr/>
          </a:p>
          <a:p>
            <a:pPr lvl="0" rtl="0">
              <a:spcBef>
                <a:spcPts val="0"/>
              </a:spcBef>
              <a:buNone/>
            </a:pPr>
            <a:r>
              <a:rPr lang="en"/>
              <a:t>Method in Mathematica is utilizing superposition principle, which is justified since our model is linear. Movement only in the vertical direction due to road bump input.  Way that we derived the equations and how Mathematica processes them is inefficient. Sluggish and takes too long.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Why is Matlab the ultimate choice?</a:t>
            </a:r>
          </a:p>
          <a:p>
            <a:pPr lvl="0">
              <a:spcBef>
                <a:spcPts val="0"/>
              </a:spcBef>
              <a:buNone/>
            </a:pPr>
            <a:r>
              <a:t/>
            </a:r>
            <a:endParaRPr/>
          </a:p>
          <a:p>
            <a:pPr lvl="0" rtl="0">
              <a:spcBef>
                <a:spcPts val="0"/>
              </a:spcBef>
              <a:buNone/>
            </a:pPr>
            <a:r>
              <a:rPr lang="en"/>
              <a:t>It is an industry standard and ubiquitous in the automotive industry, especially for Model Based Design </a:t>
            </a:r>
          </a:p>
          <a:p>
            <a:pPr indent="-228600" lvl="0" marL="457200" rtl="0">
              <a:spcBef>
                <a:spcPts val="0"/>
              </a:spcBef>
              <a:buAutoNum type="arabicPeriod"/>
            </a:pPr>
            <a:r>
              <a:rPr lang="en"/>
              <a:t>Matlab initializes the files and required parameters</a:t>
            </a:r>
          </a:p>
          <a:p>
            <a:pPr indent="-228600" lvl="0" marL="457200" rtl="0">
              <a:spcBef>
                <a:spcPts val="0"/>
              </a:spcBef>
              <a:buAutoNum type="arabicPeriod"/>
            </a:pPr>
            <a:r>
              <a:rPr lang="en"/>
              <a:t>Simulink receives the m file and runs simulation</a:t>
            </a:r>
          </a:p>
          <a:p>
            <a:pPr indent="-228600" lvl="0" marL="457200" rtl="0">
              <a:spcBef>
                <a:spcPts val="0"/>
              </a:spcBef>
              <a:buAutoNum type="arabicPeriod"/>
            </a:pPr>
            <a:r>
              <a:rPr lang="en"/>
              <a:t>Simulink export the data</a:t>
            </a:r>
          </a:p>
          <a:p>
            <a:pPr indent="-228600" lvl="0" marL="457200" rtl="0">
              <a:spcBef>
                <a:spcPts val="0"/>
              </a:spcBef>
              <a:buClr>
                <a:schemeClr val="dk1"/>
              </a:buClr>
              <a:buAutoNum type="arabicPeriod"/>
            </a:pPr>
            <a:r>
              <a:rPr lang="en">
                <a:solidFill>
                  <a:schemeClr val="dk1"/>
                </a:solidFill>
              </a:rPr>
              <a:t>Matlab retrieves and generates plots</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Picked these values based on previous ride comfort study</a:t>
            </a:r>
          </a:p>
          <a:p>
            <a:pPr lvl="0">
              <a:spcBef>
                <a:spcPts val="0"/>
              </a:spcBef>
              <a:buNone/>
            </a:pPr>
            <a:r>
              <a:rPr lang="en"/>
              <a:t>Values aren’t too far apart from other sources. Feasible!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-Simulate going over bumps at every velocity from 0 to 50 m/s for 50 samples… the figure shows just ONE of the bumps!!</a:t>
            </a:r>
          </a:p>
          <a:p>
            <a:pPr lvl="0">
              <a:spcBef>
                <a:spcPts val="0"/>
              </a:spcBef>
              <a:buNone/>
            </a:pPr>
            <a:r>
              <a:rPr lang="en">
                <a:solidFill>
                  <a:schemeClr val="dk1"/>
                </a:solidFill>
              </a:rPr>
              <a:t>-RMS SHOWS GENERAL TREND</a:t>
            </a:r>
          </a:p>
          <a:p>
            <a:pPr lvl="0">
              <a:spcBef>
                <a:spcPts val="0"/>
              </a:spcBef>
              <a:buClr>
                <a:schemeClr val="dk1"/>
              </a:buClr>
              <a:buSzPct val="100000"/>
              <a:buFont typeface="Arial"/>
              <a:buNone/>
            </a:pPr>
            <a:r>
              <a:rPr lang="en">
                <a:solidFill>
                  <a:schemeClr val="dk1"/>
                </a:solidFill>
              </a:rPr>
              <a:t>-10 SECOND SIMULATION</a:t>
            </a:r>
          </a:p>
          <a:p>
            <a:pPr lvl="0">
              <a:spcBef>
                <a:spcPts val="0"/>
              </a:spcBef>
              <a:buClr>
                <a:schemeClr val="dk1"/>
              </a:buClr>
              <a:buSzPct val="100000"/>
              <a:buFont typeface="Arial"/>
              <a:buNone/>
            </a:pPr>
            <a:r>
              <a:rPr lang="en">
                <a:solidFill>
                  <a:schemeClr val="dk1"/>
                </a:solidFill>
              </a:rPr>
              <a:t>-Bump input lasts for 2.8 seconds</a:t>
            </a:r>
          </a:p>
          <a:p>
            <a:pPr lvl="0">
              <a:spcBef>
                <a:spcPts val="0"/>
              </a:spcBef>
              <a:buNone/>
            </a:pPr>
            <a:r>
              <a:rPr lang="en">
                <a:solidFill>
                  <a:schemeClr val="dk1"/>
                </a:solidFill>
              </a:rPr>
              <a:t>-Response is only in the vertical axis</a:t>
            </a:r>
          </a:p>
          <a:p>
            <a:pPr lvl="0">
              <a:spcBef>
                <a:spcPts val="0"/>
              </a:spcBef>
              <a:buNone/>
            </a:pPr>
            <a:r>
              <a:rPr lang="en"/>
              <a:t>-</a:t>
            </a:r>
            <a:r>
              <a:rPr lang="en"/>
              <a:t>Animation for constant cs, vary 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-Stiffness held constant at 10000 N/m</a:t>
            </a:r>
          </a:p>
          <a:p>
            <a:pPr lvl="0">
              <a:spcBef>
                <a:spcPts val="0"/>
              </a:spcBef>
              <a:buNone/>
            </a:pPr>
            <a:r>
              <a:rPr lang="en"/>
              <a:t>-Ran simulation with Matlab/Simulink. Returned results for damping values from 500 -&gt; 3000 N*s/m</a:t>
            </a:r>
          </a:p>
          <a:p>
            <a:pPr lvl="0">
              <a:spcBef>
                <a:spcPts val="0"/>
              </a:spcBef>
              <a:buNone/>
            </a:pPr>
            <a:r>
              <a:rPr lang="en"/>
              <a:t>-RMS head acceleration only. Vehicle velocity on the x. Reminder that this is ONLY simulated for lateral vibrations. </a:t>
            </a:r>
          </a:p>
          <a:p>
            <a:pPr lvl="0">
              <a:spcBef>
                <a:spcPts val="0"/>
              </a:spcBef>
              <a:buNone/>
            </a:pPr>
            <a:r>
              <a:rPr lang="en"/>
              <a:t>-General trend is that RMS accel is less as b decreases. Since Ride Comfort INCREASES with LESS RMS acceleration, we have more comfort at lower damping values. Not intuitive!!</a:t>
            </a:r>
          </a:p>
          <a:p>
            <a:pPr lvl="0">
              <a:spcBef>
                <a:spcPts val="0"/>
              </a:spcBef>
              <a:buNone/>
            </a:pPr>
            <a:r>
              <a:rPr lang="en"/>
              <a:t>-less exposure to bump at higher speeds</a:t>
            </a:r>
          </a:p>
          <a:p>
            <a:pPr lvl="0" rtl="0">
              <a:spcBef>
                <a:spcPts val="0"/>
              </a:spcBef>
              <a:buNone/>
            </a:pPr>
            <a:r>
              <a:rPr lang="en"/>
              <a:t>TALK ABOUT ISO STANDARD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a:solidFill>
                  <a:schemeClr val="dk1"/>
                </a:solidFill>
              </a:rPr>
              <a:t>-Damping held constant at 1650 N*s/m</a:t>
            </a:r>
          </a:p>
          <a:p>
            <a:pPr lvl="0">
              <a:spcBef>
                <a:spcPts val="0"/>
              </a:spcBef>
              <a:buNone/>
            </a:pPr>
            <a:r>
              <a:rPr lang="en"/>
              <a:t>-Adjusted suspension stiffnesses from 5000 -&gt; 25000 N/m</a:t>
            </a:r>
          </a:p>
          <a:p>
            <a:pPr lvl="0">
              <a:spcBef>
                <a:spcPts val="0"/>
              </a:spcBef>
              <a:buNone/>
            </a:pPr>
            <a:r>
              <a:rPr lang="en"/>
              <a:t>-The differences here are much less drastic than when adjusting the damping coefficients</a:t>
            </a:r>
          </a:p>
          <a:p>
            <a:pPr lvl="0">
              <a:spcBef>
                <a:spcPts val="0"/>
              </a:spcBef>
              <a:buNone/>
            </a:pPr>
            <a:r>
              <a:rPr lang="en"/>
              <a:t>-Same thing here. Less RMS accel = More comfort</a:t>
            </a:r>
          </a:p>
          <a:p>
            <a:pPr lvl="0">
              <a:spcBef>
                <a:spcPts val="0"/>
              </a:spcBef>
              <a:buNone/>
            </a:pPr>
            <a:r>
              <a:rPr lang="en"/>
              <a:t>-Crosses twice. Lower stiffness is LESS comfortable between 12 and 20 m/s, but before and after that it is more comfortable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35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269000" y="217517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cxnSp>
        <p:nvCxnSpPr>
          <p:cNvPr id="12" name="Shape 12"/>
          <p:cNvCxnSpPr/>
          <p:nvPr/>
        </p:nvCxnSpPr>
        <p:spPr>
          <a:xfrm flipH="1" rot="10800000">
            <a:off x="3368250" y="2187675"/>
            <a:ext cx="2499600" cy="7800"/>
          </a:xfrm>
          <a:prstGeom prst="straightConnector1">
            <a:avLst/>
          </a:prstGeom>
          <a:noFill/>
          <a:ln cap="flat" cmpd="sng" w="28575">
            <a:solidFill>
              <a:srgbClr val="000000"/>
            </a:solidFill>
            <a:prstDash val="solid"/>
            <a:round/>
            <a:headEnd len="lg" w="lg" type="none"/>
            <a:tailEnd len="lg" w="lg" type="none"/>
          </a:ln>
        </p:spPr>
      </p:cxnSp>
      <p:pic>
        <p:nvPicPr>
          <p:cNvPr id="13" name="Shape 13"/>
          <p:cNvPicPr preferRelativeResize="0"/>
          <p:nvPr/>
        </p:nvPicPr>
        <p:blipFill>
          <a:blip r:embed="rId2">
            <a:alphaModFix/>
          </a:blip>
          <a:stretch>
            <a:fillRect/>
          </a:stretch>
        </p:blipFill>
        <p:spPr>
          <a:xfrm>
            <a:off x="-1" y="4492675"/>
            <a:ext cx="2548850" cy="727024"/>
          </a:xfrm>
          <a:prstGeom prst="rect">
            <a:avLst/>
          </a:prstGeom>
          <a:noFill/>
          <a:ln>
            <a:noFill/>
          </a:ln>
        </p:spPr>
      </p:pic>
      <p:sp>
        <p:nvSpPr>
          <p:cNvPr id="14" name="Shape 14"/>
          <p:cNvSpPr txBox="1"/>
          <p:nvPr>
            <p:ph idx="2" type="title"/>
          </p:nvPr>
        </p:nvSpPr>
        <p:spPr>
          <a:xfrm>
            <a:off x="6623425" y="4546475"/>
            <a:ext cx="3243900" cy="459000"/>
          </a:xfrm>
          <a:prstGeom prst="rect">
            <a:avLst/>
          </a:prstGeom>
        </p:spPr>
        <p:txBody>
          <a:bodyPr anchorCtr="0" anchor="t" bIns="91425" lIns="91425" rIns="91425" tIns="91425"/>
          <a:lstStyle>
            <a:lvl1pPr lvl="0" rtl="0">
              <a:spcBef>
                <a:spcPts val="0"/>
              </a:spcBef>
              <a:buSzPct val="100000"/>
              <a:defRPr b="0" sz="2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15" name="Shape 15"/>
          <p:cNvCxnSpPr/>
          <p:nvPr/>
        </p:nvCxnSpPr>
        <p:spPr>
          <a:xfrm flipH="1" rot="10800000">
            <a:off x="-15900" y="4508175"/>
            <a:ext cx="9171300" cy="20100"/>
          </a:xfrm>
          <a:prstGeom prst="straightConnector1">
            <a:avLst/>
          </a:prstGeom>
          <a:noFill/>
          <a:ln cap="flat" cmpd="sng" w="76200">
            <a:solidFill>
              <a:schemeClr val="accent5"/>
            </a:solidFill>
            <a:prstDash val="solid"/>
            <a:round/>
            <a:headEnd len="lg" w="lg" type="none"/>
            <a:tailEnd len="lg" w="lg" type="none"/>
          </a:ln>
        </p:spPr>
      </p:cxnSp>
      <p:cxnSp>
        <p:nvCxnSpPr>
          <p:cNvPr id="16" name="Shape 16"/>
          <p:cNvCxnSpPr/>
          <p:nvPr/>
        </p:nvCxnSpPr>
        <p:spPr>
          <a:xfrm flipH="1" rot="10800000">
            <a:off x="3368250" y="2797275"/>
            <a:ext cx="2499600" cy="7800"/>
          </a:xfrm>
          <a:prstGeom prst="straightConnector1">
            <a:avLst/>
          </a:prstGeom>
          <a:noFill/>
          <a:ln cap="flat" cmpd="sng" w="28575">
            <a:solidFill>
              <a:srgbClr val="000000"/>
            </a:solidFill>
            <a:prstDash val="solid"/>
            <a:round/>
            <a:headEnd len="lg" w="lg" type="none"/>
            <a:tailEnd len="lg" w="lg"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16425"/>
            <a:ext cx="8520600" cy="572700"/>
          </a:xfrm>
          <a:prstGeom prst="rect">
            <a:avLst/>
          </a:prstGeom>
        </p:spPr>
        <p:txBody>
          <a:bodyPr anchorCtr="0" anchor="t" bIns="91425" lIns="91425" rIns="91425" tIns="91425"/>
          <a:lstStyle>
            <a:lvl1pPr lvl="0">
              <a:spcBef>
                <a:spcPts val="0"/>
              </a:spcBef>
              <a:buSzPct val="100000"/>
              <a:defRPr sz="2500"/>
            </a:lvl1pPr>
            <a:lvl2pPr lvl="1">
              <a:spcBef>
                <a:spcPts val="0"/>
              </a:spcBef>
              <a:buSzPct val="100000"/>
              <a:defRPr sz="2500"/>
            </a:lvl2pPr>
            <a:lvl3pPr lvl="2">
              <a:spcBef>
                <a:spcPts val="0"/>
              </a:spcBef>
              <a:buSzPct val="100000"/>
              <a:defRPr sz="2500"/>
            </a:lvl3pPr>
            <a:lvl4pPr lvl="3">
              <a:spcBef>
                <a:spcPts val="0"/>
              </a:spcBef>
              <a:buSzPct val="100000"/>
              <a:defRPr sz="2500"/>
            </a:lvl4pPr>
            <a:lvl5pPr lvl="4">
              <a:spcBef>
                <a:spcPts val="0"/>
              </a:spcBef>
              <a:buSzPct val="100000"/>
              <a:defRPr sz="2500"/>
            </a:lvl5pPr>
            <a:lvl6pPr lvl="5">
              <a:spcBef>
                <a:spcPts val="0"/>
              </a:spcBef>
              <a:buSzPct val="100000"/>
              <a:defRPr sz="2500"/>
            </a:lvl6pPr>
            <a:lvl7pPr lvl="6">
              <a:spcBef>
                <a:spcPts val="0"/>
              </a:spcBef>
              <a:buSzPct val="100000"/>
              <a:defRPr sz="2500"/>
            </a:lvl7pPr>
            <a:lvl8pPr lvl="7">
              <a:spcBef>
                <a:spcPts val="0"/>
              </a:spcBef>
              <a:buSzPct val="100000"/>
              <a:defRPr sz="2500"/>
            </a:lvl8pPr>
            <a:lvl9pPr lvl="8">
              <a:spcBef>
                <a:spcPts val="0"/>
              </a:spcBef>
              <a:buSzPct val="100000"/>
              <a:defRPr sz="2500"/>
            </a:lvl9pPr>
          </a:lstStyle>
          <a:p/>
        </p:txBody>
      </p:sp>
      <p:sp>
        <p:nvSpPr>
          <p:cNvPr id="19" name="Shape 19"/>
          <p:cNvSpPr txBox="1"/>
          <p:nvPr>
            <p:ph idx="1" type="body"/>
          </p:nvPr>
        </p:nvSpPr>
        <p:spPr>
          <a:xfrm>
            <a:off x="311700" y="8476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1" name="Shape 21"/>
          <p:cNvPicPr preferRelativeResize="0"/>
          <p:nvPr/>
        </p:nvPicPr>
        <p:blipFill>
          <a:blip r:embed="rId2">
            <a:alphaModFix/>
          </a:blip>
          <a:stretch>
            <a:fillRect/>
          </a:stretch>
        </p:blipFill>
        <p:spPr>
          <a:xfrm>
            <a:off x="-1" y="4492675"/>
            <a:ext cx="2548850" cy="727024"/>
          </a:xfrm>
          <a:prstGeom prst="rect">
            <a:avLst/>
          </a:prstGeom>
          <a:noFill/>
          <a:ln>
            <a:noFill/>
          </a:ln>
        </p:spPr>
      </p:pic>
      <p:sp>
        <p:nvSpPr>
          <p:cNvPr id="22" name="Shape 22"/>
          <p:cNvSpPr txBox="1"/>
          <p:nvPr>
            <p:ph idx="2" type="title"/>
          </p:nvPr>
        </p:nvSpPr>
        <p:spPr>
          <a:xfrm>
            <a:off x="6623425" y="4546475"/>
            <a:ext cx="3243900" cy="459000"/>
          </a:xfrm>
          <a:prstGeom prst="rect">
            <a:avLst/>
          </a:prstGeom>
        </p:spPr>
        <p:txBody>
          <a:bodyPr anchorCtr="0" anchor="t" bIns="91425" lIns="91425" rIns="91425" tIns="91425"/>
          <a:lstStyle>
            <a:lvl1pPr lvl="0" rtl="0">
              <a:spcBef>
                <a:spcPts val="0"/>
              </a:spcBef>
              <a:buSzPct val="100000"/>
              <a:defRPr b="0" sz="2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23" name="Shape 23"/>
          <p:cNvCxnSpPr/>
          <p:nvPr/>
        </p:nvCxnSpPr>
        <p:spPr>
          <a:xfrm flipH="1" rot="10800000">
            <a:off x="-15900" y="4508175"/>
            <a:ext cx="9171300" cy="20100"/>
          </a:xfrm>
          <a:prstGeom prst="straightConnector1">
            <a:avLst/>
          </a:prstGeom>
          <a:noFill/>
          <a:ln cap="flat" cmpd="sng" w="76200">
            <a:solidFill>
              <a:schemeClr val="accent5"/>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2164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0000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6" name="Shape 36"/>
        <p:cNvGrpSpPr/>
        <p:nvPr/>
      </p:nvGrpSpPr>
      <p:grpSpPr>
        <a:xfrm>
          <a:off x="0" y="0"/>
          <a:ext cx="0" cy="0"/>
          <a:chOff x="0" y="0"/>
          <a:chExt cx="0" cy="0"/>
        </a:xfrm>
      </p:grpSpPr>
      <p:sp>
        <p:nvSpPr>
          <p:cNvPr id="37" name="Shape 37"/>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41" name="Shape 41"/>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0" name="Shape 50"/>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SzPct val="100000"/>
              <a:buNone/>
              <a:defRPr b="1" sz="2800"/>
            </a:lvl1pPr>
            <a:lvl2pPr lvl="1">
              <a:spcBef>
                <a:spcPts val="0"/>
              </a:spcBef>
              <a:buSzPct val="100000"/>
              <a:buNone/>
              <a:defRPr sz="2800"/>
            </a:lvl2pPr>
            <a:lvl3pPr lvl="2">
              <a:spcBef>
                <a:spcPts val="0"/>
              </a:spcBef>
              <a:buSzPct val="100000"/>
              <a:buNone/>
              <a:defRPr sz="2800"/>
            </a:lvl3pPr>
            <a:lvl4pPr lvl="3">
              <a:spcBef>
                <a:spcPts val="0"/>
              </a:spcBef>
              <a:buSzPct val="100000"/>
              <a:buNone/>
              <a:defRPr sz="2800"/>
            </a:lvl4pPr>
            <a:lvl5pPr lvl="4">
              <a:spcBef>
                <a:spcPts val="0"/>
              </a:spcBef>
              <a:buSzPct val="100000"/>
              <a:buNone/>
              <a:defRPr sz="2800"/>
            </a:lvl5pPr>
            <a:lvl6pPr lvl="5">
              <a:spcBef>
                <a:spcPts val="0"/>
              </a:spcBef>
              <a:buSzPct val="100000"/>
              <a:buNone/>
              <a:defRPr sz="2800"/>
            </a:lvl6pPr>
            <a:lvl7pPr lvl="6">
              <a:spcBef>
                <a:spcPts val="0"/>
              </a:spcBef>
              <a:buSzPct val="100000"/>
              <a:buNone/>
              <a:defRPr sz="2800"/>
            </a:lvl7pPr>
            <a:lvl8pPr lvl="7">
              <a:spcBef>
                <a:spcPts val="0"/>
              </a:spcBef>
              <a:buSzPct val="100000"/>
              <a:buNone/>
              <a:defRPr sz="2800"/>
            </a:lvl8pPr>
            <a:lvl9pPr lvl="8">
              <a:spcBef>
                <a:spcPts val="0"/>
              </a:spcBef>
              <a:buSzPct val="100000"/>
              <a:buNone/>
              <a:defRPr sz="2800"/>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SzPct val="100000"/>
              <a:defRPr sz="1800"/>
            </a:lvl1pPr>
            <a:lvl2pPr lvl="1">
              <a:lnSpc>
                <a:spcPct val="115000"/>
              </a:lnSpc>
              <a:spcBef>
                <a:spcPts val="0"/>
              </a:spcBef>
              <a:spcAft>
                <a:spcPts val="1600"/>
              </a:spcAft>
              <a:defRPr/>
            </a:lvl2pPr>
            <a:lvl3pPr lvl="2">
              <a:lnSpc>
                <a:spcPct val="115000"/>
              </a:lnSpc>
              <a:spcBef>
                <a:spcPts val="0"/>
              </a:spcBef>
              <a:spcAft>
                <a:spcPts val="1600"/>
              </a:spcAft>
              <a:defRPr/>
            </a:lvl3pPr>
            <a:lvl4pPr lvl="3">
              <a:lnSpc>
                <a:spcPct val="115000"/>
              </a:lnSpc>
              <a:spcBef>
                <a:spcPts val="0"/>
              </a:spcBef>
              <a:spcAft>
                <a:spcPts val="1600"/>
              </a:spcAft>
              <a:defRPr/>
            </a:lvl4pPr>
            <a:lvl5pPr lvl="4">
              <a:lnSpc>
                <a:spcPct val="115000"/>
              </a:lnSpc>
              <a:spcBef>
                <a:spcPts val="0"/>
              </a:spcBef>
              <a:spcAft>
                <a:spcPts val="1600"/>
              </a:spcAft>
              <a:defRPr/>
            </a:lvl5pPr>
            <a:lvl6pPr lvl="5">
              <a:lnSpc>
                <a:spcPct val="115000"/>
              </a:lnSpc>
              <a:spcBef>
                <a:spcPts val="0"/>
              </a:spcBef>
              <a:spcAft>
                <a:spcPts val="1600"/>
              </a:spcAft>
              <a:defRPr/>
            </a:lvl6pPr>
            <a:lvl7pPr lvl="6">
              <a:lnSpc>
                <a:spcPct val="115000"/>
              </a:lnSpc>
              <a:spcBef>
                <a:spcPts val="0"/>
              </a:spcBef>
              <a:spcAft>
                <a:spcPts val="1600"/>
              </a:spcAft>
              <a:defRPr/>
            </a:lvl7pPr>
            <a:lvl8pPr lvl="7">
              <a:lnSpc>
                <a:spcPct val="115000"/>
              </a:lnSpc>
              <a:spcBef>
                <a:spcPts val="0"/>
              </a:spcBef>
              <a:spcAft>
                <a:spcPts val="1600"/>
              </a:spcAft>
              <a:defRPr/>
            </a:lvl8pPr>
            <a:lvl9pPr lvl="8">
              <a:lnSpc>
                <a:spcPct val="115000"/>
              </a:lnSpc>
              <a:spcBef>
                <a:spcPts val="0"/>
              </a:spcBef>
              <a:spcAft>
                <a:spcPts val="1600"/>
              </a:spcAft>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2400"/>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biomedcentral.com/content/pdf/1471-2458-12-439.pdf" TargetMode="External"/><Relationship Id="rId4" Type="http://schemas.openxmlformats.org/officeDocument/2006/relationships/hyperlink" Target="http://folk.ntnu.no/skoge/prost/proceedings/acc09/data/papers/0529.pdf" TargetMode="External"/><Relationship Id="rId5" Type="http://schemas.openxmlformats.org/officeDocument/2006/relationships/hyperlink" Target="http://folk.ntnu.no/skoge/prost/proceedings/acc09/data/papers/0529.pdf" TargetMode="External"/><Relationship Id="rId6" Type="http://schemas.openxmlformats.org/officeDocument/2006/relationships/hyperlink" Target="http://folk.ntnu.no/skoge/prost/proceedings/acc09/data/papers/0529.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3.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gif"/><Relationship Id="rId4"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type="ctrTitle"/>
          </p:nvPr>
        </p:nvSpPr>
        <p:spPr>
          <a:xfrm>
            <a:off x="755550" y="552525"/>
            <a:ext cx="7725000" cy="1037400"/>
          </a:xfrm>
          <a:prstGeom prst="rect">
            <a:avLst/>
          </a:prstGeom>
        </p:spPr>
        <p:txBody>
          <a:bodyPr anchorCtr="0" anchor="b" bIns="91425" lIns="91425" rIns="91425" tIns="91425">
            <a:noAutofit/>
          </a:bodyPr>
          <a:lstStyle/>
          <a:p>
            <a:pPr lvl="0">
              <a:spcBef>
                <a:spcPts val="0"/>
              </a:spcBef>
              <a:buNone/>
            </a:pPr>
            <a:r>
              <a:rPr lang="en" sz="3000"/>
              <a:t>Examining Vehicle Suspension Elements to Best Design a Comfortable Ride</a:t>
            </a:r>
          </a:p>
        </p:txBody>
      </p:sp>
      <p:sp>
        <p:nvSpPr>
          <p:cNvPr id="59" name="Shape 59"/>
          <p:cNvSpPr txBox="1"/>
          <p:nvPr>
            <p:ph idx="1" type="subTitle"/>
          </p:nvPr>
        </p:nvSpPr>
        <p:spPr>
          <a:xfrm>
            <a:off x="357750" y="1589925"/>
            <a:ext cx="8520600" cy="2846700"/>
          </a:xfrm>
          <a:prstGeom prst="rect">
            <a:avLst/>
          </a:prstGeom>
        </p:spPr>
        <p:txBody>
          <a:bodyPr anchorCtr="0" anchor="t" bIns="91425" lIns="91425" rIns="91425" tIns="91425">
            <a:noAutofit/>
          </a:bodyPr>
          <a:lstStyle/>
          <a:p>
            <a:pPr lvl="0" rtl="0">
              <a:spcBef>
                <a:spcPts val="0"/>
              </a:spcBef>
              <a:buNone/>
            </a:pPr>
            <a:r>
              <a:rPr i="1" lang="en" sz="2000"/>
              <a:t>Group 2</a:t>
            </a:r>
          </a:p>
          <a:p>
            <a:pPr lvl="0" rtl="0">
              <a:spcBef>
                <a:spcPts val="0"/>
              </a:spcBef>
              <a:buNone/>
            </a:pPr>
            <a:r>
              <a:t/>
            </a:r>
            <a:endParaRPr sz="2000"/>
          </a:p>
          <a:p>
            <a:pPr lvl="0" rtl="0">
              <a:spcBef>
                <a:spcPts val="0"/>
              </a:spcBef>
              <a:buNone/>
            </a:pPr>
            <a:r>
              <a:t/>
            </a:r>
            <a:endParaRPr sz="2000"/>
          </a:p>
          <a:p>
            <a:pPr lvl="0" rtl="0">
              <a:spcBef>
                <a:spcPts val="0"/>
              </a:spcBef>
              <a:buNone/>
            </a:pPr>
            <a:r>
              <a:t/>
            </a:r>
            <a:endParaRPr sz="2000"/>
          </a:p>
          <a:p>
            <a:pPr lvl="0" rtl="0">
              <a:spcBef>
                <a:spcPts val="0"/>
              </a:spcBef>
              <a:buNone/>
            </a:pPr>
            <a:r>
              <a:t/>
            </a:r>
            <a:endParaRPr sz="1100"/>
          </a:p>
          <a:p>
            <a:pPr lvl="0">
              <a:spcBef>
                <a:spcPts val="0"/>
              </a:spcBef>
              <a:buNone/>
            </a:pPr>
            <a:r>
              <a:rPr i="1" lang="en" sz="1400"/>
              <a:t>Sarae Ang, BSME 2017*</a:t>
            </a:r>
          </a:p>
          <a:p>
            <a:pPr lvl="0">
              <a:spcBef>
                <a:spcPts val="0"/>
              </a:spcBef>
              <a:buNone/>
            </a:pPr>
            <a:r>
              <a:rPr i="1" lang="en" sz="1400"/>
              <a:t>Steven Chung, BSME 2017*</a:t>
            </a:r>
          </a:p>
          <a:p>
            <a:pPr lvl="0">
              <a:spcBef>
                <a:spcPts val="0"/>
              </a:spcBef>
              <a:buNone/>
            </a:pPr>
            <a:r>
              <a:rPr i="1" lang="en" sz="1400"/>
              <a:t>Michael Lam, BSME 2017*</a:t>
            </a:r>
          </a:p>
          <a:p>
            <a:pPr lvl="0">
              <a:spcBef>
                <a:spcPts val="0"/>
              </a:spcBef>
              <a:buNone/>
            </a:pPr>
            <a:r>
              <a:rPr i="1" lang="en" sz="1400"/>
              <a:t>Brandon Nguyen, BSME 2017*</a:t>
            </a:r>
          </a:p>
          <a:p>
            <a:pPr lvl="0">
              <a:spcBef>
                <a:spcPts val="0"/>
              </a:spcBef>
              <a:buNone/>
            </a:pPr>
            <a:r>
              <a:t/>
            </a:r>
            <a:endParaRPr sz="600"/>
          </a:p>
          <a:p>
            <a:pPr lvl="0">
              <a:spcBef>
                <a:spcPts val="0"/>
              </a:spcBef>
              <a:buNone/>
            </a:pPr>
            <a:r>
              <a:t/>
            </a:r>
            <a:endParaRPr sz="2000"/>
          </a:p>
          <a:p>
            <a:pPr lvl="0" algn="l">
              <a:spcBef>
                <a:spcPts val="0"/>
              </a:spcBef>
              <a:buNone/>
            </a:pPr>
            <a:r>
              <a:rPr lang="en" sz="2000"/>
              <a:t>						</a:t>
            </a:r>
          </a:p>
        </p:txBody>
      </p:sp>
      <p:sp>
        <p:nvSpPr>
          <p:cNvPr id="60" name="Shape 60"/>
          <p:cNvSpPr txBox="1"/>
          <p:nvPr>
            <p:ph idx="4294967295"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a:t>ME 4534</a:t>
            </a:r>
          </a:p>
        </p:txBody>
      </p:sp>
      <p:cxnSp>
        <p:nvCxnSpPr>
          <p:cNvPr id="61" name="Shape 61"/>
          <p:cNvCxnSpPr/>
          <p:nvPr/>
        </p:nvCxnSpPr>
        <p:spPr>
          <a:xfrm flipH="1" rot="10800000">
            <a:off x="3368250" y="2492475"/>
            <a:ext cx="2499600" cy="7800"/>
          </a:xfrm>
          <a:prstGeom prst="straightConnector1">
            <a:avLst/>
          </a:prstGeom>
          <a:noFill/>
          <a:ln cap="flat" cmpd="sng" w="28575">
            <a:solidFill>
              <a:srgbClr val="F1C232"/>
            </a:solidFill>
            <a:prstDash val="dash"/>
            <a:round/>
            <a:headEnd len="lg" w="lg" type="none"/>
            <a:tailEnd len="lg" w="lg" type="none"/>
          </a:ln>
        </p:spPr>
      </p:cxnSp>
      <p:sp>
        <p:nvSpPr>
          <p:cNvPr id="62" name="Shape 62"/>
          <p:cNvSpPr txBox="1"/>
          <p:nvPr/>
        </p:nvSpPr>
        <p:spPr>
          <a:xfrm>
            <a:off x="4017675" y="4585700"/>
            <a:ext cx="7297200" cy="851400"/>
          </a:xfrm>
          <a:prstGeom prst="rect">
            <a:avLst/>
          </a:prstGeom>
          <a:noFill/>
          <a:ln>
            <a:noFill/>
          </a:ln>
        </p:spPr>
        <p:txBody>
          <a:bodyPr anchorCtr="0" anchor="t" bIns="91425" lIns="91425" rIns="91425" tIns="91425">
            <a:noAutofit/>
          </a:bodyPr>
          <a:lstStyle/>
          <a:p>
            <a:pPr lvl="0">
              <a:spcBef>
                <a:spcPts val="0"/>
              </a:spcBef>
              <a:buNone/>
            </a:pPr>
            <a:r>
              <a:t/>
            </a:r>
            <a:endParaRPr i="1"/>
          </a:p>
        </p:txBody>
      </p:sp>
      <p:sp>
        <p:nvSpPr>
          <p:cNvPr id="63" name="Shape 63"/>
          <p:cNvSpPr txBox="1"/>
          <p:nvPr/>
        </p:nvSpPr>
        <p:spPr>
          <a:xfrm>
            <a:off x="4096800" y="4655375"/>
            <a:ext cx="1042500" cy="393600"/>
          </a:xfrm>
          <a:prstGeom prst="rect">
            <a:avLst/>
          </a:prstGeom>
          <a:noFill/>
          <a:ln>
            <a:noFill/>
          </a:ln>
        </p:spPr>
        <p:txBody>
          <a:bodyPr anchorCtr="0" anchor="t" bIns="91425" lIns="91425" rIns="91425" tIns="91425">
            <a:noAutofit/>
          </a:bodyPr>
          <a:lstStyle/>
          <a:p>
            <a:pPr lvl="0">
              <a:spcBef>
                <a:spcPts val="0"/>
              </a:spcBef>
              <a:buNone/>
            </a:pPr>
            <a:r>
              <a:rPr i="1" lang="en" sz="1200"/>
              <a:t>*Hopefully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7" name="Shape 207"/>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208" name="Shape 208"/>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sz="2200">
                <a:solidFill>
                  <a:schemeClr val="dk1"/>
                </a:solidFill>
              </a:rPr>
              <a:t>Varying suspension damping with constant stiffness (Bode)</a:t>
            </a:r>
          </a:p>
          <a:p>
            <a:pPr lvl="0" rtl="0">
              <a:spcBef>
                <a:spcPts val="0"/>
              </a:spcBef>
              <a:buNone/>
            </a:pPr>
            <a:r>
              <a:t/>
            </a:r>
            <a:endParaRPr sz="2200">
              <a:solidFill>
                <a:schemeClr val="dk1"/>
              </a:solidFill>
            </a:endParaRPr>
          </a:p>
        </p:txBody>
      </p:sp>
      <p:pic>
        <p:nvPicPr>
          <p:cNvPr id="209" name="Shape 209"/>
          <p:cNvPicPr preferRelativeResize="0"/>
          <p:nvPr/>
        </p:nvPicPr>
        <p:blipFill>
          <a:blip r:embed="rId3">
            <a:alphaModFix/>
          </a:blip>
          <a:stretch>
            <a:fillRect/>
          </a:stretch>
        </p:blipFill>
        <p:spPr>
          <a:xfrm>
            <a:off x="494462" y="668762"/>
            <a:ext cx="8122676" cy="3805975"/>
          </a:xfrm>
          <a:prstGeom prst="rect">
            <a:avLst/>
          </a:prstGeom>
          <a:noFill/>
          <a:ln>
            <a:noFill/>
          </a:ln>
        </p:spPr>
      </p:pic>
      <p:sp>
        <p:nvSpPr>
          <p:cNvPr id="210" name="Shape 210"/>
          <p:cNvSpPr/>
          <p:nvPr/>
        </p:nvSpPr>
        <p:spPr>
          <a:xfrm>
            <a:off x="1851650" y="730500"/>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3722000" y="2674625"/>
            <a:ext cx="341400" cy="275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2" name="Shape 212"/>
          <p:cNvCxnSpPr/>
          <p:nvPr/>
        </p:nvCxnSpPr>
        <p:spPr>
          <a:xfrm>
            <a:off x="3891950" y="2950325"/>
            <a:ext cx="300" cy="1193700"/>
          </a:xfrm>
          <a:prstGeom prst="straightConnector1">
            <a:avLst/>
          </a:prstGeom>
          <a:noFill/>
          <a:ln cap="flat" cmpd="sng" w="38100">
            <a:solidFill>
              <a:srgbClr val="FF0000"/>
            </a:solidFill>
            <a:prstDash val="solid"/>
            <a:round/>
            <a:headEnd len="lg" w="lg" type="none"/>
            <a:tailEnd len="lg" w="lg" type="none"/>
          </a:ln>
        </p:spPr>
      </p:cxnSp>
      <p:cxnSp>
        <p:nvCxnSpPr>
          <p:cNvPr id="213" name="Shape 213"/>
          <p:cNvCxnSpPr/>
          <p:nvPr/>
        </p:nvCxnSpPr>
        <p:spPr>
          <a:xfrm flipH="1">
            <a:off x="2153300" y="1193400"/>
            <a:ext cx="3600" cy="2950800"/>
          </a:xfrm>
          <a:prstGeom prst="straightConnector1">
            <a:avLst/>
          </a:prstGeom>
          <a:noFill/>
          <a:ln cap="flat" cmpd="sng" w="38100">
            <a:solidFill>
              <a:srgbClr val="FF0000"/>
            </a:solidFill>
            <a:prstDash val="solid"/>
            <a:round/>
            <a:headEnd len="lg" w="lg" type="none"/>
            <a:tailEnd len="lg" w="lg" type="none"/>
          </a:ln>
        </p:spPr>
      </p:cxnSp>
      <p:sp>
        <p:nvSpPr>
          <p:cNvPr id="214" name="Shape 214"/>
          <p:cNvSpPr txBox="1"/>
          <p:nvPr/>
        </p:nvSpPr>
        <p:spPr>
          <a:xfrm>
            <a:off x="914575" y="799800"/>
            <a:ext cx="1005300" cy="3936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FF0000"/>
                </a:solidFill>
              </a:rPr>
              <a:t>Unstable Gain</a:t>
            </a:r>
          </a:p>
        </p:txBody>
      </p:sp>
      <p:sp>
        <p:nvSpPr>
          <p:cNvPr id="215" name="Shape 215"/>
          <p:cNvSpPr txBox="1"/>
          <p:nvPr/>
        </p:nvSpPr>
        <p:spPr>
          <a:xfrm>
            <a:off x="2832750" y="2743875"/>
            <a:ext cx="1005300" cy="393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Unstable Phase</a:t>
            </a:r>
          </a:p>
        </p:txBody>
      </p:sp>
      <p:cxnSp>
        <p:nvCxnSpPr>
          <p:cNvPr id="216" name="Shape 216"/>
          <p:cNvCxnSpPr/>
          <p:nvPr/>
        </p:nvCxnSpPr>
        <p:spPr>
          <a:xfrm flipH="1">
            <a:off x="3890375" y="709625"/>
            <a:ext cx="5400" cy="1958100"/>
          </a:xfrm>
          <a:prstGeom prst="straightConnector1">
            <a:avLst/>
          </a:prstGeom>
          <a:noFill/>
          <a:ln cap="flat" cmpd="sng" w="38100">
            <a:solidFill>
              <a:srgbClr val="FF0000"/>
            </a:solidFill>
            <a:prstDash val="solid"/>
            <a:round/>
            <a:headEnd len="lg" w="lg" type="none"/>
            <a:tailEnd len="lg" w="lg" type="none"/>
          </a:ln>
        </p:spPr>
      </p:cxnSp>
      <p:sp>
        <p:nvSpPr>
          <p:cNvPr id="217" name="Shape 217"/>
          <p:cNvSpPr/>
          <p:nvPr/>
        </p:nvSpPr>
        <p:spPr>
          <a:xfrm>
            <a:off x="7015150" y="3191250"/>
            <a:ext cx="1164600" cy="1386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8" name="Shape 218"/>
          <p:cNvCxnSpPr>
            <a:endCxn id="217" idx="1"/>
          </p:cNvCxnSpPr>
          <p:nvPr/>
        </p:nvCxnSpPr>
        <p:spPr>
          <a:xfrm>
            <a:off x="6211150" y="3260550"/>
            <a:ext cx="804000" cy="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4" name="Shape 224"/>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225" name="Shape 225"/>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Clr>
                <a:schemeClr val="dk1"/>
              </a:buClr>
              <a:buSzPct val="50000"/>
              <a:buFont typeface="Arial"/>
              <a:buNone/>
            </a:pPr>
            <a:r>
              <a:rPr lang="en" sz="2200">
                <a:solidFill>
                  <a:schemeClr val="dk1"/>
                </a:solidFill>
              </a:rPr>
              <a:t>Varying suspension stiffness with constant damping (Bode)</a:t>
            </a:r>
          </a:p>
          <a:p>
            <a:pPr lvl="0" rtl="0">
              <a:spcBef>
                <a:spcPts val="0"/>
              </a:spcBef>
              <a:buNone/>
            </a:pPr>
            <a:r>
              <a:t/>
            </a:r>
            <a:endParaRPr sz="2200">
              <a:solidFill>
                <a:schemeClr val="dk1"/>
              </a:solidFill>
            </a:endParaRPr>
          </a:p>
          <a:p>
            <a:pPr lvl="0" rtl="0">
              <a:spcBef>
                <a:spcPts val="0"/>
              </a:spcBef>
              <a:buNone/>
            </a:pPr>
            <a:r>
              <a:t/>
            </a:r>
            <a:endParaRPr sz="2200">
              <a:solidFill>
                <a:schemeClr val="dk1"/>
              </a:solidFill>
            </a:endParaRPr>
          </a:p>
        </p:txBody>
      </p:sp>
      <p:pic>
        <p:nvPicPr>
          <p:cNvPr id="226" name="Shape 226"/>
          <p:cNvPicPr preferRelativeResize="0"/>
          <p:nvPr/>
        </p:nvPicPr>
        <p:blipFill>
          <a:blip r:embed="rId3">
            <a:alphaModFix/>
          </a:blip>
          <a:stretch>
            <a:fillRect/>
          </a:stretch>
        </p:blipFill>
        <p:spPr>
          <a:xfrm>
            <a:off x="483725" y="650475"/>
            <a:ext cx="8176549" cy="3812900"/>
          </a:xfrm>
          <a:prstGeom prst="rect">
            <a:avLst/>
          </a:prstGeom>
          <a:noFill/>
          <a:ln>
            <a:noFill/>
          </a:ln>
        </p:spPr>
      </p:pic>
      <p:sp>
        <p:nvSpPr>
          <p:cNvPr id="227" name="Shape 227"/>
          <p:cNvSpPr/>
          <p:nvPr/>
        </p:nvSpPr>
        <p:spPr>
          <a:xfrm>
            <a:off x="2880350" y="2603600"/>
            <a:ext cx="260400" cy="2556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28" name="Shape 228"/>
          <p:cNvCxnSpPr/>
          <p:nvPr/>
        </p:nvCxnSpPr>
        <p:spPr>
          <a:xfrm flipH="1">
            <a:off x="3004100" y="2859200"/>
            <a:ext cx="6300" cy="1264800"/>
          </a:xfrm>
          <a:prstGeom prst="straightConnector1">
            <a:avLst/>
          </a:prstGeom>
          <a:noFill/>
          <a:ln cap="flat" cmpd="sng" w="38100">
            <a:solidFill>
              <a:srgbClr val="FF0000"/>
            </a:solidFill>
            <a:prstDash val="solid"/>
            <a:round/>
            <a:headEnd len="lg" w="lg" type="none"/>
            <a:tailEnd len="lg" w="lg" type="none"/>
          </a:ln>
        </p:spPr>
      </p:cxnSp>
      <p:sp>
        <p:nvSpPr>
          <p:cNvPr id="229" name="Shape 229"/>
          <p:cNvSpPr txBox="1"/>
          <p:nvPr/>
        </p:nvSpPr>
        <p:spPr>
          <a:xfrm>
            <a:off x="2880350" y="2658225"/>
            <a:ext cx="1005300" cy="393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Very Close!</a:t>
            </a:r>
          </a:p>
        </p:txBody>
      </p:sp>
      <p:cxnSp>
        <p:nvCxnSpPr>
          <p:cNvPr id="230" name="Shape 230"/>
          <p:cNvCxnSpPr/>
          <p:nvPr/>
        </p:nvCxnSpPr>
        <p:spPr>
          <a:xfrm flipH="1">
            <a:off x="3011275" y="709625"/>
            <a:ext cx="11100" cy="1899000"/>
          </a:xfrm>
          <a:prstGeom prst="straightConnector1">
            <a:avLst/>
          </a:prstGeom>
          <a:noFill/>
          <a:ln cap="flat" cmpd="sng" w="38100">
            <a:solidFill>
              <a:srgbClr val="FF0000"/>
            </a:solidFill>
            <a:prstDash val="solid"/>
            <a:round/>
            <a:headEnd len="lg" w="lg" type="none"/>
            <a:tailEnd len="lg" w="lg" type="none"/>
          </a:ln>
        </p:spPr>
      </p:cxnSp>
      <p:sp>
        <p:nvSpPr>
          <p:cNvPr id="231" name="Shape 231"/>
          <p:cNvSpPr/>
          <p:nvPr/>
        </p:nvSpPr>
        <p:spPr>
          <a:xfrm>
            <a:off x="6987425" y="2983300"/>
            <a:ext cx="1095000" cy="1557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32" name="Shape 232"/>
          <p:cNvCxnSpPr/>
          <p:nvPr/>
        </p:nvCxnSpPr>
        <p:spPr>
          <a:xfrm>
            <a:off x="6183425" y="3055725"/>
            <a:ext cx="804000" cy="0"/>
          </a:xfrm>
          <a:prstGeom prst="straightConnector1">
            <a:avLst/>
          </a:prstGeom>
          <a:noFill/>
          <a:ln cap="flat" cmpd="sng" w="28575">
            <a:solidFill>
              <a:srgbClr val="FF0000"/>
            </a:solidFill>
            <a:prstDash val="solid"/>
            <a:round/>
            <a:headEnd len="lg" w="lg" type="none"/>
            <a:tailEnd len="lg" w="lg" type="triangle"/>
          </a:ln>
        </p:spPr>
      </p:cxnSp>
      <p:sp>
        <p:nvSpPr>
          <p:cNvPr id="233" name="Shape 233"/>
          <p:cNvSpPr/>
          <p:nvPr/>
        </p:nvSpPr>
        <p:spPr>
          <a:xfrm>
            <a:off x="6661375" y="1317300"/>
            <a:ext cx="1573800" cy="572700"/>
          </a:xfrm>
          <a:prstGeom prst="roundRect">
            <a:avLst>
              <a:gd fmla="val 16667" name="adj"/>
            </a:avLst>
          </a:prstGeom>
          <a:solidFill>
            <a:srgbClr val="FF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
                <a:solidFill>
                  <a:srgbClr val="FFFFFF"/>
                </a:solidFill>
              </a:rPr>
              <a:t>Rider Stability?</a:t>
            </a:r>
          </a:p>
        </p:txBody>
      </p:sp>
      <p:cxnSp>
        <p:nvCxnSpPr>
          <p:cNvPr id="234" name="Shape 234"/>
          <p:cNvCxnSpPr/>
          <p:nvPr/>
        </p:nvCxnSpPr>
        <p:spPr>
          <a:xfrm flipH="1" rot="10800000">
            <a:off x="7524175" y="1890000"/>
            <a:ext cx="300" cy="10326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Conclusions</a:t>
            </a:r>
          </a:p>
        </p:txBody>
      </p:sp>
      <p:sp>
        <p:nvSpPr>
          <p:cNvPr id="240" name="Shape 240"/>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41" name="Shape 241"/>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242" name="Shape 242"/>
          <p:cNvPicPr preferRelativeResize="0"/>
          <p:nvPr/>
        </p:nvPicPr>
        <p:blipFill>
          <a:blip r:embed="rId3">
            <a:alphaModFix/>
          </a:blip>
          <a:stretch>
            <a:fillRect/>
          </a:stretch>
        </p:blipFill>
        <p:spPr>
          <a:xfrm>
            <a:off x="2963462" y="596971"/>
            <a:ext cx="3345225" cy="1090525"/>
          </a:xfrm>
          <a:prstGeom prst="rect">
            <a:avLst/>
          </a:prstGeom>
          <a:noFill/>
          <a:ln>
            <a:noFill/>
          </a:ln>
        </p:spPr>
      </p:pic>
      <p:sp>
        <p:nvSpPr>
          <p:cNvPr id="243" name="Shape 243"/>
          <p:cNvSpPr/>
          <p:nvPr/>
        </p:nvSpPr>
        <p:spPr>
          <a:xfrm>
            <a:off x="6308700" y="2930350"/>
            <a:ext cx="1524900" cy="572700"/>
          </a:xfrm>
          <a:prstGeom prst="roundRect">
            <a:avLst>
              <a:gd fmla="val 16667" name="adj"/>
            </a:avLst>
          </a:prstGeom>
          <a:solidFill>
            <a:srgbClr val="674EA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
                <a:solidFill>
                  <a:srgbClr val="FFFFFF"/>
                </a:solidFill>
              </a:rPr>
              <a:t>Other Factors?</a:t>
            </a:r>
          </a:p>
        </p:txBody>
      </p:sp>
      <p:sp>
        <p:nvSpPr>
          <p:cNvPr id="244" name="Shape 244"/>
          <p:cNvSpPr/>
          <p:nvPr/>
        </p:nvSpPr>
        <p:spPr>
          <a:xfrm>
            <a:off x="2329189" y="2773742"/>
            <a:ext cx="272400" cy="885900"/>
          </a:xfrm>
          <a:prstGeom prst="down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flipH="1" rot="10800000">
            <a:off x="738650" y="2773750"/>
            <a:ext cx="272400" cy="885900"/>
          </a:xfrm>
          <a:prstGeom prst="down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46" name="Shape 246"/>
          <p:cNvPicPr preferRelativeResize="0"/>
          <p:nvPr/>
        </p:nvPicPr>
        <p:blipFill>
          <a:blip r:embed="rId4">
            <a:alphaModFix/>
          </a:blip>
          <a:stretch>
            <a:fillRect/>
          </a:stretch>
        </p:blipFill>
        <p:spPr>
          <a:xfrm>
            <a:off x="957551" y="1014974"/>
            <a:ext cx="1544580" cy="1158424"/>
          </a:xfrm>
          <a:prstGeom prst="rect">
            <a:avLst/>
          </a:prstGeom>
          <a:noFill/>
          <a:ln>
            <a:noFill/>
          </a:ln>
        </p:spPr>
      </p:pic>
      <p:pic>
        <p:nvPicPr>
          <p:cNvPr id="247" name="Shape 247"/>
          <p:cNvPicPr preferRelativeResize="0"/>
          <p:nvPr/>
        </p:nvPicPr>
        <p:blipFill>
          <a:blip r:embed="rId5">
            <a:alphaModFix/>
          </a:blip>
          <a:stretch>
            <a:fillRect/>
          </a:stretch>
        </p:blipFill>
        <p:spPr>
          <a:xfrm>
            <a:off x="2770538" y="2524583"/>
            <a:ext cx="865054" cy="1158411"/>
          </a:xfrm>
          <a:prstGeom prst="rect">
            <a:avLst/>
          </a:prstGeom>
          <a:noFill/>
          <a:ln>
            <a:noFill/>
          </a:ln>
        </p:spPr>
      </p:pic>
      <p:pic>
        <p:nvPicPr>
          <p:cNvPr id="248" name="Shape 248"/>
          <p:cNvPicPr preferRelativeResize="0"/>
          <p:nvPr/>
        </p:nvPicPr>
        <p:blipFill>
          <a:blip r:embed="rId6">
            <a:alphaModFix/>
          </a:blip>
          <a:stretch>
            <a:fillRect/>
          </a:stretch>
        </p:blipFill>
        <p:spPr>
          <a:xfrm>
            <a:off x="4192150" y="2444650"/>
            <a:ext cx="1163965" cy="1295975"/>
          </a:xfrm>
          <a:prstGeom prst="rect">
            <a:avLst/>
          </a:prstGeom>
          <a:noFill/>
          <a:ln>
            <a:noFill/>
          </a:ln>
        </p:spPr>
      </p:pic>
      <p:sp>
        <p:nvSpPr>
          <p:cNvPr id="249" name="Shape 249"/>
          <p:cNvSpPr/>
          <p:nvPr/>
        </p:nvSpPr>
        <p:spPr>
          <a:xfrm>
            <a:off x="3919738" y="2773753"/>
            <a:ext cx="272400" cy="885900"/>
          </a:xfrm>
          <a:prstGeom prst="down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50" name="Shape 250"/>
          <p:cNvPicPr preferRelativeResize="0"/>
          <p:nvPr/>
        </p:nvPicPr>
        <p:blipFill>
          <a:blip r:embed="rId7">
            <a:alphaModFix/>
          </a:blip>
          <a:stretch>
            <a:fillRect/>
          </a:stretch>
        </p:blipFill>
        <p:spPr>
          <a:xfrm>
            <a:off x="1037860" y="2637487"/>
            <a:ext cx="1122382" cy="1158411"/>
          </a:xfrm>
          <a:prstGeom prst="rect">
            <a:avLst/>
          </a:prstGeom>
          <a:noFill/>
          <a:ln>
            <a:noFill/>
          </a:ln>
        </p:spPr>
      </p:pic>
      <p:sp>
        <p:nvSpPr>
          <p:cNvPr id="251" name="Shape 251"/>
          <p:cNvSpPr/>
          <p:nvPr/>
        </p:nvSpPr>
        <p:spPr>
          <a:xfrm>
            <a:off x="4281450" y="3852475"/>
            <a:ext cx="1230300" cy="393600"/>
          </a:xfrm>
          <a:prstGeom prst="roundRect">
            <a:avLst>
              <a:gd fmla="val 16667" name="adj"/>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solidFill>
                  <a:srgbClr val="FFFFFF"/>
                </a:solidFill>
              </a:rPr>
              <a:t>1500 N*s/m</a:t>
            </a:r>
          </a:p>
        </p:txBody>
      </p:sp>
      <p:sp>
        <p:nvSpPr>
          <p:cNvPr id="252" name="Shape 252"/>
          <p:cNvSpPr/>
          <p:nvPr/>
        </p:nvSpPr>
        <p:spPr>
          <a:xfrm>
            <a:off x="2696075" y="3852475"/>
            <a:ext cx="1014000" cy="393600"/>
          </a:xfrm>
          <a:prstGeom prst="roundRect">
            <a:avLst>
              <a:gd fmla="val 16667" name="adj"/>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solidFill>
                  <a:srgbClr val="FFFFFF"/>
                </a:solidFill>
              </a:rPr>
              <a:t>5000 N/m</a:t>
            </a:r>
          </a:p>
        </p:txBody>
      </p:sp>
      <p:pic>
        <p:nvPicPr>
          <p:cNvPr id="253" name="Shape 253"/>
          <p:cNvPicPr preferRelativeResize="0"/>
          <p:nvPr/>
        </p:nvPicPr>
        <p:blipFill>
          <a:blip r:embed="rId8">
            <a:alphaModFix/>
          </a:blip>
          <a:stretch>
            <a:fillRect/>
          </a:stretch>
        </p:blipFill>
        <p:spPr>
          <a:xfrm>
            <a:off x="5188199" y="1174372"/>
            <a:ext cx="3411313" cy="115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59" name="Shape 259"/>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260" name="Shape 260"/>
          <p:cNvSpPr/>
          <p:nvPr/>
        </p:nvSpPr>
        <p:spPr>
          <a:xfrm>
            <a:off x="3264399" y="1640200"/>
            <a:ext cx="2708700" cy="1281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3000"/>
              <a:t>Questions?</a:t>
            </a:r>
          </a:p>
        </p:txBody>
      </p:sp>
      <p:pic>
        <p:nvPicPr>
          <p:cNvPr id="261" name="Shape 261"/>
          <p:cNvPicPr preferRelativeResize="0"/>
          <p:nvPr/>
        </p:nvPicPr>
        <p:blipFill>
          <a:blip r:embed="rId3">
            <a:alphaModFix/>
          </a:blip>
          <a:stretch>
            <a:fillRect/>
          </a:stretch>
        </p:blipFill>
        <p:spPr>
          <a:xfrm>
            <a:off x="69475" y="2756899"/>
            <a:ext cx="2708800" cy="1593175"/>
          </a:xfrm>
          <a:prstGeom prst="rect">
            <a:avLst/>
          </a:prstGeom>
          <a:noFill/>
          <a:ln>
            <a:noFill/>
          </a:ln>
        </p:spPr>
      </p:pic>
      <p:pic>
        <p:nvPicPr>
          <p:cNvPr id="262" name="Shape 262"/>
          <p:cNvPicPr preferRelativeResize="0"/>
          <p:nvPr/>
        </p:nvPicPr>
        <p:blipFill>
          <a:blip r:embed="rId4">
            <a:alphaModFix/>
          </a:blip>
          <a:stretch>
            <a:fillRect/>
          </a:stretch>
        </p:blipFill>
        <p:spPr>
          <a:xfrm>
            <a:off x="7076438" y="243525"/>
            <a:ext cx="1830140" cy="1692749"/>
          </a:xfrm>
          <a:prstGeom prst="rect">
            <a:avLst/>
          </a:prstGeom>
          <a:noFill/>
          <a:ln>
            <a:noFill/>
          </a:ln>
        </p:spPr>
      </p:pic>
      <p:pic>
        <p:nvPicPr>
          <p:cNvPr id="263" name="Shape 263"/>
          <p:cNvPicPr preferRelativeResize="0"/>
          <p:nvPr/>
        </p:nvPicPr>
        <p:blipFill>
          <a:blip r:embed="rId5">
            <a:alphaModFix/>
          </a:blip>
          <a:stretch>
            <a:fillRect/>
          </a:stretch>
        </p:blipFill>
        <p:spPr>
          <a:xfrm>
            <a:off x="746724" y="243524"/>
            <a:ext cx="1354311" cy="1692747"/>
          </a:xfrm>
          <a:prstGeom prst="rect">
            <a:avLst/>
          </a:prstGeom>
          <a:noFill/>
          <a:ln>
            <a:noFill/>
          </a:ln>
        </p:spPr>
      </p:pic>
      <p:pic>
        <p:nvPicPr>
          <p:cNvPr id="264" name="Shape 264"/>
          <p:cNvPicPr preferRelativeResize="0"/>
          <p:nvPr/>
        </p:nvPicPr>
        <p:blipFill>
          <a:blip r:embed="rId6">
            <a:alphaModFix/>
          </a:blip>
          <a:stretch>
            <a:fillRect/>
          </a:stretch>
        </p:blipFill>
        <p:spPr>
          <a:xfrm>
            <a:off x="7145142" y="2657302"/>
            <a:ext cx="1692725" cy="1692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Model Parameters References</a:t>
            </a:r>
          </a:p>
        </p:txBody>
      </p:sp>
      <p:sp>
        <p:nvSpPr>
          <p:cNvPr id="270" name="Shape 270"/>
          <p:cNvSpPr txBox="1"/>
          <p:nvPr>
            <p:ph idx="1" type="body"/>
          </p:nvPr>
        </p:nvSpPr>
        <p:spPr>
          <a:xfrm>
            <a:off x="311700" y="847675"/>
            <a:ext cx="8520600" cy="34164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91666"/>
              <a:buFont typeface="Arial"/>
              <a:buNone/>
            </a:pPr>
            <a:r>
              <a:rPr lang="en" sz="1200">
                <a:solidFill>
                  <a:schemeClr val="dk1"/>
                </a:solidFill>
              </a:rPr>
              <a:t>Mass for human: Avg. 62 kg, highest 80 kg (</a:t>
            </a:r>
            <a:r>
              <a:rPr lang="en" sz="1200" u="sng">
                <a:solidFill>
                  <a:schemeClr val="hlink"/>
                </a:solidFill>
                <a:hlinkClick r:id="rId3"/>
              </a:rPr>
              <a:t>https://www.biomedcentral.com/content/pdf/1471-2458-12-439.pdf</a:t>
            </a:r>
            <a:r>
              <a:rPr lang="en" sz="1200">
                <a:solidFill>
                  <a:schemeClr val="dk1"/>
                </a:solidFill>
              </a:rPr>
              <a:t>)</a:t>
            </a:r>
          </a:p>
          <a:p>
            <a:pPr lvl="0" rtl="0">
              <a:lnSpc>
                <a:spcPct val="100000"/>
              </a:lnSpc>
              <a:spcBef>
                <a:spcPts val="0"/>
              </a:spcBef>
              <a:spcAft>
                <a:spcPts val="0"/>
              </a:spcAft>
              <a:buClr>
                <a:schemeClr val="dk1"/>
              </a:buClr>
              <a:buSzPct val="91666"/>
              <a:buFont typeface="Arial"/>
              <a:buNone/>
            </a:pPr>
            <a:r>
              <a:t/>
            </a:r>
            <a:endParaRPr sz="1200">
              <a:solidFill>
                <a:schemeClr val="dk1"/>
              </a:solidFill>
            </a:endParaRPr>
          </a:p>
          <a:p>
            <a:pPr lvl="0" rtl="0">
              <a:lnSpc>
                <a:spcPct val="100000"/>
              </a:lnSpc>
              <a:spcBef>
                <a:spcPts val="0"/>
              </a:spcBef>
              <a:spcAft>
                <a:spcPts val="0"/>
              </a:spcAft>
              <a:buClr>
                <a:schemeClr val="dk1"/>
              </a:buClr>
              <a:buSzPct val="91666"/>
              <a:buFont typeface="Arial"/>
              <a:buNone/>
            </a:pPr>
            <a:r>
              <a:rPr lang="en" sz="1200">
                <a:solidFill>
                  <a:schemeClr val="dk1"/>
                </a:solidFill>
              </a:rPr>
              <a:t>Suspension mass for quarter model: 200 kg (</a:t>
            </a:r>
            <a:r>
              <a:rPr lang="en" sz="1200" u="sng">
                <a:solidFill>
                  <a:schemeClr val="accent5"/>
                </a:solidFill>
                <a:hlinkClick r:id="rId4"/>
              </a:rPr>
              <a:t>http://folk.ntnu.no/skoge/prost/proceedings/acc09/data/papers/0529.pdf</a:t>
            </a:r>
            <a:r>
              <a:rPr lang="en" sz="1200">
                <a:solidFill>
                  <a:schemeClr val="dk1"/>
                </a:solidFill>
              </a:rPr>
              <a:t>)</a:t>
            </a:r>
          </a:p>
          <a:p>
            <a:pPr lvl="0" rtl="0">
              <a:lnSpc>
                <a:spcPct val="100000"/>
              </a:lnSpc>
              <a:spcBef>
                <a:spcPts val="0"/>
              </a:spcBef>
              <a:spcAft>
                <a:spcPts val="0"/>
              </a:spcAft>
              <a:buClr>
                <a:schemeClr val="dk1"/>
              </a:buClr>
              <a:buSzPct val="91666"/>
              <a:buFont typeface="Arial"/>
              <a:buNone/>
            </a:pPr>
            <a:r>
              <a:t/>
            </a:r>
            <a:endParaRPr sz="1200">
              <a:solidFill>
                <a:schemeClr val="dk1"/>
              </a:solidFill>
            </a:endParaRPr>
          </a:p>
          <a:p>
            <a:pPr lvl="0" rtl="0">
              <a:lnSpc>
                <a:spcPct val="100000"/>
              </a:lnSpc>
              <a:spcBef>
                <a:spcPts val="0"/>
              </a:spcBef>
              <a:spcAft>
                <a:spcPts val="0"/>
              </a:spcAft>
              <a:buClr>
                <a:schemeClr val="dk1"/>
              </a:buClr>
              <a:buSzPct val="91666"/>
              <a:buFont typeface="Arial"/>
              <a:buNone/>
            </a:pPr>
            <a:r>
              <a:rPr lang="en" sz="1200">
                <a:solidFill>
                  <a:schemeClr val="dk1"/>
                </a:solidFill>
              </a:rPr>
              <a:t>Unsprung mass: 24.5 kg (</a:t>
            </a:r>
            <a:r>
              <a:rPr lang="en" sz="1200" u="sng">
                <a:solidFill>
                  <a:schemeClr val="accent5"/>
                </a:solidFill>
                <a:hlinkClick r:id="rId5"/>
              </a:rPr>
              <a:t>http://folk.ntnu.no/skoge/prost/proceedings/acc09/data/papers/0529.pdf</a:t>
            </a:r>
            <a:r>
              <a:rPr lang="en" sz="1200">
                <a:solidFill>
                  <a:schemeClr val="dk1"/>
                </a:solidFill>
              </a:rPr>
              <a:t>)</a:t>
            </a:r>
          </a:p>
          <a:p>
            <a:pPr lvl="0" rtl="0">
              <a:lnSpc>
                <a:spcPct val="100000"/>
              </a:lnSpc>
              <a:spcBef>
                <a:spcPts val="0"/>
              </a:spcBef>
              <a:spcAft>
                <a:spcPts val="0"/>
              </a:spcAft>
              <a:buClr>
                <a:schemeClr val="dk1"/>
              </a:buClr>
              <a:buSzPct val="91666"/>
              <a:buFont typeface="Arial"/>
              <a:buNone/>
            </a:pPr>
            <a:r>
              <a:t/>
            </a:r>
            <a:endParaRPr sz="1200">
              <a:solidFill>
                <a:schemeClr val="dk1"/>
              </a:solidFill>
            </a:endParaRPr>
          </a:p>
          <a:p>
            <a:pPr lvl="0" rtl="0">
              <a:lnSpc>
                <a:spcPct val="100000"/>
              </a:lnSpc>
              <a:spcBef>
                <a:spcPts val="0"/>
              </a:spcBef>
              <a:spcAft>
                <a:spcPts val="0"/>
              </a:spcAft>
              <a:buNone/>
            </a:pPr>
            <a:r>
              <a:rPr lang="en" sz="1200">
                <a:solidFill>
                  <a:schemeClr val="dk1"/>
                </a:solidFill>
              </a:rPr>
              <a:t>Suspension Stiffness: 15.75 kN/m (</a:t>
            </a:r>
            <a:r>
              <a:rPr lang="en" sz="1200" u="sng">
                <a:solidFill>
                  <a:schemeClr val="accent5"/>
                </a:solidFill>
                <a:hlinkClick r:id="rId6"/>
              </a:rPr>
              <a:t>http://folk.ntnu.no/skoge/prost/proceedings/acc09/data/papers/0529.pdf</a:t>
            </a:r>
            <a:r>
              <a:rPr lang="en" sz="1200">
                <a:solidFill>
                  <a:schemeClr val="dk1"/>
                </a:solidFill>
              </a:rPr>
              <a:t>)</a:t>
            </a:r>
          </a:p>
          <a:p>
            <a:pPr lvl="0" rtl="0">
              <a:lnSpc>
                <a:spcPct val="100000"/>
              </a:lnSpc>
              <a:spcBef>
                <a:spcPts val="0"/>
              </a:spcBef>
              <a:spcAft>
                <a:spcPts val="0"/>
              </a:spcAft>
              <a:buNone/>
            </a:pPr>
            <a:r>
              <a:t/>
            </a:r>
            <a:endParaRPr sz="1200">
              <a:solidFill>
                <a:schemeClr val="dk1"/>
              </a:solidFill>
            </a:endParaRPr>
          </a:p>
          <a:p>
            <a:pPr lvl="0" rtl="0">
              <a:lnSpc>
                <a:spcPct val="100000"/>
              </a:lnSpc>
              <a:spcBef>
                <a:spcPts val="0"/>
              </a:spcBef>
              <a:spcAft>
                <a:spcPts val="0"/>
              </a:spcAft>
              <a:buNone/>
            </a:pPr>
            <a:r>
              <a:rPr lang="en" sz="1200">
                <a:solidFill>
                  <a:schemeClr val="dk1"/>
                </a:solidFill>
              </a:rPr>
              <a:t>Unsprung Mass Stiffness: 157 kN/m (Masi, John. </a:t>
            </a:r>
            <a:r>
              <a:rPr i="1" lang="en" sz="1200">
                <a:solidFill>
                  <a:schemeClr val="dk1"/>
                </a:solidFill>
              </a:rPr>
              <a:t>“Effect of Control Techniques on the Performance of Semiactive Dampers.”)</a:t>
            </a:r>
          </a:p>
          <a:p>
            <a:pPr lvl="0" rtl="0">
              <a:lnSpc>
                <a:spcPct val="100000"/>
              </a:lnSpc>
              <a:spcBef>
                <a:spcPts val="0"/>
              </a:spcBef>
              <a:spcAft>
                <a:spcPts val="0"/>
              </a:spcAft>
              <a:buNone/>
            </a:pPr>
            <a:r>
              <a:t/>
            </a:r>
            <a:endParaRPr i="1" sz="1200">
              <a:solidFill>
                <a:schemeClr val="dk1"/>
              </a:solidFill>
            </a:endParaRPr>
          </a:p>
          <a:p>
            <a:pPr lvl="0" rtl="0">
              <a:lnSpc>
                <a:spcPct val="100000"/>
              </a:lnSpc>
              <a:spcBef>
                <a:spcPts val="0"/>
              </a:spcBef>
              <a:spcAft>
                <a:spcPts val="0"/>
              </a:spcAft>
              <a:buNone/>
            </a:pPr>
            <a:r>
              <a:t/>
            </a:r>
            <a:endParaRPr sz="1200">
              <a:solidFill>
                <a:schemeClr val="dk1"/>
              </a:solidFill>
            </a:endParaRPr>
          </a:p>
          <a:p>
            <a:pPr lvl="0" rtl="0">
              <a:lnSpc>
                <a:spcPct val="100000"/>
              </a:lnSpc>
              <a:spcBef>
                <a:spcPts val="0"/>
              </a:spcBef>
              <a:spcAft>
                <a:spcPts val="0"/>
              </a:spcAft>
              <a:buClr>
                <a:schemeClr val="dk1"/>
              </a:buClr>
              <a:buSzPct val="91666"/>
              <a:buFont typeface="Arial"/>
              <a:buNone/>
            </a:pPr>
            <a:r>
              <a:t/>
            </a:r>
            <a:endParaRPr sz="1200">
              <a:solidFill>
                <a:schemeClr val="dk1"/>
              </a:solidFill>
            </a:endParaRPr>
          </a:p>
        </p:txBody>
      </p:sp>
      <p:sp>
        <p:nvSpPr>
          <p:cNvPr id="271" name="Shape 271"/>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72" name="Shape 272"/>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Solving for each Transfer Function in Mathematica</a:t>
            </a:r>
          </a:p>
        </p:txBody>
      </p:sp>
      <p:sp>
        <p:nvSpPr>
          <p:cNvPr id="278" name="Shape 278"/>
          <p:cNvSpPr txBox="1"/>
          <p:nvPr>
            <p:ph idx="1" type="body"/>
          </p:nvPr>
        </p:nvSpPr>
        <p:spPr>
          <a:xfrm>
            <a:off x="311700" y="847675"/>
            <a:ext cx="3916200" cy="3416400"/>
          </a:xfrm>
          <a:prstGeom prst="rect">
            <a:avLst/>
          </a:prstGeom>
        </p:spPr>
        <p:txBody>
          <a:bodyPr anchorCtr="0" anchor="t" bIns="91425" lIns="91425" rIns="91425" tIns="91425">
            <a:noAutofit/>
          </a:bodyPr>
          <a:lstStyle/>
          <a:p>
            <a:pPr indent="-228600" lvl="0" marL="457200" rtl="0">
              <a:spcBef>
                <a:spcPts val="0"/>
              </a:spcBef>
            </a:pPr>
            <a:r>
              <a:rPr lang="en"/>
              <a:t>Setup equations in matrix</a:t>
            </a:r>
          </a:p>
          <a:p>
            <a:pPr lvl="0" rtl="0">
              <a:spcBef>
                <a:spcPts val="0"/>
              </a:spcBef>
              <a:buNone/>
            </a:pPr>
            <a:r>
              <a:t/>
            </a:r>
            <a:endParaRPr/>
          </a:p>
          <a:p>
            <a:pPr indent="-228600" lvl="0" marL="457200" rtl="0">
              <a:spcBef>
                <a:spcPts val="0"/>
              </a:spcBef>
            </a:pPr>
            <a:r>
              <a:rPr lang="en"/>
              <a:t>Use Cramer’s Rule to solve</a:t>
            </a:r>
          </a:p>
          <a:p>
            <a:pPr lvl="0" rtl="0">
              <a:spcBef>
                <a:spcPts val="0"/>
              </a:spcBef>
              <a:buNone/>
            </a:pPr>
            <a:r>
              <a:t/>
            </a:r>
            <a:endParaRPr/>
          </a:p>
          <a:p>
            <a:pPr indent="-228600" lvl="0" marL="457200">
              <a:spcBef>
                <a:spcPts val="0"/>
              </a:spcBef>
            </a:pPr>
            <a:r>
              <a:rPr lang="en"/>
              <a:t>Solves G</a:t>
            </a:r>
            <a:r>
              <a:rPr baseline="-25000" lang="en"/>
              <a:t>H</a:t>
            </a:r>
            <a:r>
              <a:rPr lang="en"/>
              <a:t>(s), G</a:t>
            </a:r>
            <a:r>
              <a:rPr baseline="-25000" lang="en"/>
              <a:t>B</a:t>
            </a:r>
            <a:r>
              <a:rPr lang="en"/>
              <a:t>(s), G</a:t>
            </a:r>
            <a:r>
              <a:rPr baseline="-25000" lang="en"/>
              <a:t>S</a:t>
            </a:r>
            <a:r>
              <a:rPr lang="en"/>
              <a:t>(s), and G</a:t>
            </a:r>
            <a:r>
              <a:rPr baseline="-25000" lang="en"/>
              <a:t>U</a:t>
            </a:r>
            <a:r>
              <a:rPr lang="en"/>
              <a:t>(s)</a:t>
            </a:r>
          </a:p>
        </p:txBody>
      </p:sp>
      <p:sp>
        <p:nvSpPr>
          <p:cNvPr id="279" name="Shape 279"/>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80" name="Shape 280"/>
          <p:cNvPicPr preferRelativeResize="0"/>
          <p:nvPr/>
        </p:nvPicPr>
        <p:blipFill>
          <a:blip r:embed="rId3">
            <a:alphaModFix/>
          </a:blip>
          <a:stretch>
            <a:fillRect/>
          </a:stretch>
        </p:blipFill>
        <p:spPr>
          <a:xfrm>
            <a:off x="4227900" y="776237"/>
            <a:ext cx="4862550" cy="3591016"/>
          </a:xfrm>
          <a:prstGeom prst="rect">
            <a:avLst/>
          </a:prstGeom>
          <a:noFill/>
          <a:ln>
            <a:noFill/>
          </a:ln>
        </p:spPr>
      </p:pic>
      <p:sp>
        <p:nvSpPr>
          <p:cNvPr id="281" name="Shape 281"/>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solidFill>
                  <a:schemeClr val="dk1"/>
                </a:solidFill>
              </a:rPr>
              <a:t>G</a:t>
            </a:r>
            <a:r>
              <a:rPr baseline="-25000" lang="en">
                <a:solidFill>
                  <a:schemeClr val="dk1"/>
                </a:solidFill>
              </a:rPr>
              <a:t>H</a:t>
            </a:r>
            <a:r>
              <a:rPr lang="en">
                <a:solidFill>
                  <a:schemeClr val="dk1"/>
                </a:solidFill>
              </a:rPr>
              <a:t>(s) and G</a:t>
            </a:r>
            <a:r>
              <a:rPr baseline="-25000" lang="en">
                <a:solidFill>
                  <a:schemeClr val="dk1"/>
                </a:solidFill>
              </a:rPr>
              <a:t>B</a:t>
            </a:r>
            <a:r>
              <a:rPr lang="en">
                <a:solidFill>
                  <a:schemeClr val="dk1"/>
                </a:solidFill>
              </a:rPr>
              <a:t>(s) are absolutely horrendous...</a:t>
            </a:r>
          </a:p>
        </p:txBody>
      </p:sp>
      <p:sp>
        <p:nvSpPr>
          <p:cNvPr id="287" name="Shape 287"/>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88" name="Shape 288"/>
          <p:cNvPicPr preferRelativeResize="0"/>
          <p:nvPr/>
        </p:nvPicPr>
        <p:blipFill>
          <a:blip r:embed="rId3">
            <a:alphaModFix/>
          </a:blip>
          <a:stretch>
            <a:fillRect/>
          </a:stretch>
        </p:blipFill>
        <p:spPr>
          <a:xfrm>
            <a:off x="467725" y="789125"/>
            <a:ext cx="8176150" cy="3681150"/>
          </a:xfrm>
          <a:prstGeom prst="rect">
            <a:avLst/>
          </a:prstGeom>
          <a:noFill/>
          <a:ln>
            <a:noFill/>
          </a:ln>
        </p:spPr>
      </p:pic>
      <p:sp>
        <p:nvSpPr>
          <p:cNvPr id="289" name="Shape 289"/>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2164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solidFill>
                  <a:schemeClr val="dk1"/>
                </a:solidFill>
              </a:rPr>
              <a:t>G</a:t>
            </a:r>
            <a:r>
              <a:rPr baseline="-25000" lang="en">
                <a:solidFill>
                  <a:schemeClr val="dk1"/>
                </a:solidFill>
              </a:rPr>
              <a:t>S</a:t>
            </a:r>
            <a:r>
              <a:rPr lang="en">
                <a:solidFill>
                  <a:schemeClr val="dk1"/>
                </a:solidFill>
              </a:rPr>
              <a:t>(s) and G</a:t>
            </a:r>
            <a:r>
              <a:rPr baseline="-25000" lang="en">
                <a:solidFill>
                  <a:schemeClr val="dk1"/>
                </a:solidFill>
              </a:rPr>
              <a:t>U</a:t>
            </a:r>
            <a:r>
              <a:rPr lang="en">
                <a:solidFill>
                  <a:schemeClr val="dk1"/>
                </a:solidFill>
              </a:rPr>
              <a:t>(s) are ALSO absolutely horrendous...</a:t>
            </a:r>
          </a:p>
        </p:txBody>
      </p:sp>
      <p:sp>
        <p:nvSpPr>
          <p:cNvPr id="295" name="Shape 295"/>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6" name="Shape 296"/>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297" name="Shape 297"/>
          <p:cNvPicPr preferRelativeResize="0"/>
          <p:nvPr/>
        </p:nvPicPr>
        <p:blipFill>
          <a:blip r:embed="rId3">
            <a:alphaModFix/>
          </a:blip>
          <a:stretch>
            <a:fillRect/>
          </a:stretch>
        </p:blipFill>
        <p:spPr>
          <a:xfrm>
            <a:off x="136200" y="1197812"/>
            <a:ext cx="8839200" cy="27478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pic>
        <p:nvPicPr>
          <p:cNvPr id="302" name="Shape 302"/>
          <p:cNvPicPr preferRelativeResize="0"/>
          <p:nvPr/>
        </p:nvPicPr>
        <p:blipFill>
          <a:blip r:embed="rId3">
            <a:alphaModFix/>
          </a:blip>
          <a:stretch>
            <a:fillRect/>
          </a:stretch>
        </p:blipFill>
        <p:spPr>
          <a:xfrm>
            <a:off x="476475" y="658337"/>
            <a:ext cx="8158650" cy="3826824"/>
          </a:xfrm>
          <a:prstGeom prst="rect">
            <a:avLst/>
          </a:prstGeom>
          <a:noFill/>
          <a:ln>
            <a:noFill/>
          </a:ln>
        </p:spPr>
      </p:pic>
      <p:sp>
        <p:nvSpPr>
          <p:cNvPr id="303" name="Shape 303"/>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4" name="Shape 304"/>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305" name="Shape 305"/>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Clr>
                <a:schemeClr val="dk1"/>
              </a:buClr>
              <a:buSzPct val="44000"/>
              <a:buFont typeface="Arial"/>
              <a:buNone/>
            </a:pPr>
            <a:r>
              <a:rPr lang="en">
                <a:solidFill>
                  <a:schemeClr val="dk1"/>
                </a:solidFill>
              </a:rPr>
              <a:t>Bode plot - varying damping with constant stiffness</a:t>
            </a:r>
          </a:p>
        </p:txBody>
      </p:sp>
      <p:sp>
        <p:nvSpPr>
          <p:cNvPr id="306" name="Shape 306"/>
          <p:cNvSpPr/>
          <p:nvPr/>
        </p:nvSpPr>
        <p:spPr>
          <a:xfrm>
            <a:off x="3260975" y="789112"/>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a:off x="3260975" y="2812575"/>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p:nvPr/>
        </p:nvSpPr>
        <p:spPr>
          <a:xfrm>
            <a:off x="4861900" y="789112"/>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9" name="Shape 309"/>
          <p:cNvSpPr/>
          <p:nvPr/>
        </p:nvSpPr>
        <p:spPr>
          <a:xfrm>
            <a:off x="4861900" y="3468375"/>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0" name="Shape 310"/>
          <p:cNvCxnSpPr>
            <a:endCxn id="306" idx="2"/>
          </p:cNvCxnSpPr>
          <p:nvPr/>
        </p:nvCxnSpPr>
        <p:spPr>
          <a:xfrm flipH="1" rot="10800000">
            <a:off x="931175" y="1020562"/>
            <a:ext cx="2329800" cy="10500"/>
          </a:xfrm>
          <a:prstGeom prst="straightConnector1">
            <a:avLst/>
          </a:prstGeom>
          <a:noFill/>
          <a:ln cap="flat" cmpd="sng" w="38100">
            <a:solidFill>
              <a:srgbClr val="FF0000"/>
            </a:solidFill>
            <a:prstDash val="solid"/>
            <a:round/>
            <a:headEnd len="lg" w="lg" type="none"/>
            <a:tailEnd len="lg" w="lg" type="none"/>
          </a:ln>
        </p:spPr>
      </p:cxnSp>
      <p:cxnSp>
        <p:nvCxnSpPr>
          <p:cNvPr id="311" name="Shape 311"/>
          <p:cNvCxnSpPr/>
          <p:nvPr/>
        </p:nvCxnSpPr>
        <p:spPr>
          <a:xfrm flipH="1" rot="10800000">
            <a:off x="931150" y="3041500"/>
            <a:ext cx="2329800" cy="6900"/>
          </a:xfrm>
          <a:prstGeom prst="straightConnector1">
            <a:avLst/>
          </a:prstGeom>
          <a:noFill/>
          <a:ln cap="flat" cmpd="sng" w="38100">
            <a:solidFill>
              <a:srgbClr val="FF0000"/>
            </a:solidFill>
            <a:prstDash val="solid"/>
            <a:round/>
            <a:headEnd len="lg" w="lg" type="none"/>
            <a:tailEnd len="lg" w="lg" type="none"/>
          </a:ln>
        </p:spPr>
      </p:cxnSp>
      <p:cxnSp>
        <p:nvCxnSpPr>
          <p:cNvPr id="312" name="Shape 312"/>
          <p:cNvCxnSpPr>
            <a:endCxn id="309" idx="2"/>
          </p:cNvCxnSpPr>
          <p:nvPr/>
        </p:nvCxnSpPr>
        <p:spPr>
          <a:xfrm flipH="1" rot="10800000">
            <a:off x="931000" y="3699825"/>
            <a:ext cx="3930900" cy="2700"/>
          </a:xfrm>
          <a:prstGeom prst="straightConnector1">
            <a:avLst/>
          </a:prstGeom>
          <a:noFill/>
          <a:ln cap="flat" cmpd="sng" w="38100">
            <a:solidFill>
              <a:srgbClr val="FF0000"/>
            </a:solidFill>
            <a:prstDash val="solid"/>
            <a:round/>
            <a:headEnd len="lg" w="lg" type="none"/>
            <a:tailEnd len="lg" w="lg" type="none"/>
          </a:ln>
        </p:spPr>
      </p:cxnSp>
      <p:cxnSp>
        <p:nvCxnSpPr>
          <p:cNvPr id="313" name="Shape 313"/>
          <p:cNvCxnSpPr>
            <a:stCxn id="307" idx="4"/>
          </p:cNvCxnSpPr>
          <p:nvPr/>
        </p:nvCxnSpPr>
        <p:spPr>
          <a:xfrm>
            <a:off x="3564425" y="3275475"/>
            <a:ext cx="5100" cy="815100"/>
          </a:xfrm>
          <a:prstGeom prst="straightConnector1">
            <a:avLst/>
          </a:prstGeom>
          <a:noFill/>
          <a:ln cap="flat" cmpd="sng" w="38100">
            <a:solidFill>
              <a:srgbClr val="FF0000"/>
            </a:solidFill>
            <a:prstDash val="solid"/>
            <a:round/>
            <a:headEnd len="lg" w="lg" type="none"/>
            <a:tailEnd len="lg" w="lg" type="none"/>
          </a:ln>
        </p:spPr>
      </p:cxnSp>
      <p:cxnSp>
        <p:nvCxnSpPr>
          <p:cNvPr id="314" name="Shape 314"/>
          <p:cNvCxnSpPr>
            <a:stCxn id="306" idx="4"/>
            <a:endCxn id="307" idx="0"/>
          </p:cNvCxnSpPr>
          <p:nvPr/>
        </p:nvCxnSpPr>
        <p:spPr>
          <a:xfrm>
            <a:off x="3564425" y="1252012"/>
            <a:ext cx="0" cy="1560600"/>
          </a:xfrm>
          <a:prstGeom prst="straightConnector1">
            <a:avLst/>
          </a:prstGeom>
          <a:noFill/>
          <a:ln cap="flat" cmpd="sng" w="38100">
            <a:solidFill>
              <a:srgbClr val="FF0000"/>
            </a:solidFill>
            <a:prstDash val="solid"/>
            <a:round/>
            <a:headEnd len="lg" w="lg" type="none"/>
            <a:tailEnd len="lg" w="lg" type="none"/>
          </a:ln>
        </p:spPr>
      </p:cxnSp>
      <p:cxnSp>
        <p:nvCxnSpPr>
          <p:cNvPr id="315" name="Shape 315"/>
          <p:cNvCxnSpPr>
            <a:stCxn id="308" idx="4"/>
            <a:endCxn id="309" idx="0"/>
          </p:cNvCxnSpPr>
          <p:nvPr/>
        </p:nvCxnSpPr>
        <p:spPr>
          <a:xfrm>
            <a:off x="5165350" y="1252012"/>
            <a:ext cx="0" cy="2216400"/>
          </a:xfrm>
          <a:prstGeom prst="straightConnector1">
            <a:avLst/>
          </a:prstGeom>
          <a:noFill/>
          <a:ln cap="flat" cmpd="sng" w="38100">
            <a:solidFill>
              <a:srgbClr val="FF0000"/>
            </a:solidFill>
            <a:prstDash val="solid"/>
            <a:round/>
            <a:headEnd len="lg" w="lg" type="none"/>
            <a:tailEnd len="lg" w="lg" type="none"/>
          </a:ln>
        </p:spPr>
      </p:cxnSp>
      <p:cxnSp>
        <p:nvCxnSpPr>
          <p:cNvPr id="316" name="Shape 316"/>
          <p:cNvCxnSpPr>
            <a:stCxn id="309" idx="4"/>
          </p:cNvCxnSpPr>
          <p:nvPr/>
        </p:nvCxnSpPr>
        <p:spPr>
          <a:xfrm>
            <a:off x="5165350" y="3931275"/>
            <a:ext cx="0" cy="172200"/>
          </a:xfrm>
          <a:prstGeom prst="straightConnector1">
            <a:avLst/>
          </a:prstGeom>
          <a:noFill/>
          <a:ln cap="flat" cmpd="sng" w="38100">
            <a:solidFill>
              <a:srgbClr val="FF0000"/>
            </a:solidFill>
            <a:prstDash val="solid"/>
            <a:round/>
            <a:headEnd len="lg" w="lg" type="none"/>
            <a:tailEnd len="lg" w="lg" type="none"/>
          </a:ln>
        </p:spPr>
      </p:cxnSp>
      <p:cxnSp>
        <p:nvCxnSpPr>
          <p:cNvPr id="317" name="Shape 317"/>
          <p:cNvCxnSpPr>
            <a:stCxn id="306" idx="6"/>
            <a:endCxn id="308" idx="2"/>
          </p:cNvCxnSpPr>
          <p:nvPr/>
        </p:nvCxnSpPr>
        <p:spPr>
          <a:xfrm>
            <a:off x="3867875" y="1020562"/>
            <a:ext cx="993900" cy="0"/>
          </a:xfrm>
          <a:prstGeom prst="straightConnector1">
            <a:avLst/>
          </a:prstGeom>
          <a:noFill/>
          <a:ln cap="flat" cmpd="sng" w="38100">
            <a:solidFill>
              <a:srgbClr val="FF0000"/>
            </a:solidFill>
            <a:prstDash val="solid"/>
            <a:round/>
            <a:headEnd len="lg" w="lg" type="none"/>
            <a:tailEnd len="lg" w="lg" type="none"/>
          </a:ln>
        </p:spPr>
      </p:cxnSp>
      <p:sp>
        <p:nvSpPr>
          <p:cNvPr id="318" name="Shape 318"/>
          <p:cNvSpPr txBox="1"/>
          <p:nvPr/>
        </p:nvSpPr>
        <p:spPr>
          <a:xfrm>
            <a:off x="2575950" y="1811262"/>
            <a:ext cx="1005300" cy="393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Primary</a:t>
            </a:r>
          </a:p>
        </p:txBody>
      </p:sp>
      <p:sp>
        <p:nvSpPr>
          <p:cNvPr id="319" name="Shape 319"/>
          <p:cNvSpPr txBox="1"/>
          <p:nvPr/>
        </p:nvSpPr>
        <p:spPr>
          <a:xfrm>
            <a:off x="5178175" y="1823875"/>
            <a:ext cx="1139100" cy="393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Secondary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pic>
        <p:nvPicPr>
          <p:cNvPr id="324" name="Shape 324"/>
          <p:cNvPicPr preferRelativeResize="0"/>
          <p:nvPr/>
        </p:nvPicPr>
        <p:blipFill>
          <a:blip r:embed="rId3">
            <a:alphaModFix/>
          </a:blip>
          <a:stretch>
            <a:fillRect/>
          </a:stretch>
        </p:blipFill>
        <p:spPr>
          <a:xfrm>
            <a:off x="460425" y="623275"/>
            <a:ext cx="8190750" cy="3806549"/>
          </a:xfrm>
          <a:prstGeom prst="rect">
            <a:avLst/>
          </a:prstGeom>
          <a:noFill/>
          <a:ln>
            <a:noFill/>
          </a:ln>
        </p:spPr>
      </p:pic>
      <p:sp>
        <p:nvSpPr>
          <p:cNvPr id="325" name="Shape 325"/>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26" name="Shape 326"/>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327" name="Shape 327"/>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solidFill>
                  <a:schemeClr val="dk1"/>
                </a:solidFill>
              </a:rPr>
              <a:t>Bode plot - varying stiffness with constant damping</a:t>
            </a:r>
          </a:p>
        </p:txBody>
      </p:sp>
      <p:sp>
        <p:nvSpPr>
          <p:cNvPr id="328" name="Shape 328"/>
          <p:cNvSpPr/>
          <p:nvPr/>
        </p:nvSpPr>
        <p:spPr>
          <a:xfrm>
            <a:off x="4252350" y="789125"/>
            <a:ext cx="606900" cy="4353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9" name="Shape 329"/>
          <p:cNvSpPr/>
          <p:nvPr/>
        </p:nvSpPr>
        <p:spPr>
          <a:xfrm>
            <a:off x="5870075" y="865325"/>
            <a:ext cx="606900" cy="422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a:off x="4252350" y="2966571"/>
            <a:ext cx="606900" cy="4353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1" name="Shape 331"/>
          <p:cNvSpPr/>
          <p:nvPr/>
        </p:nvSpPr>
        <p:spPr>
          <a:xfrm>
            <a:off x="5870075" y="3401790"/>
            <a:ext cx="606900" cy="422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txBox="1"/>
          <p:nvPr/>
        </p:nvSpPr>
        <p:spPr>
          <a:xfrm>
            <a:off x="4053150" y="1795747"/>
            <a:ext cx="1005300" cy="37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Primary</a:t>
            </a:r>
          </a:p>
        </p:txBody>
      </p:sp>
      <p:sp>
        <p:nvSpPr>
          <p:cNvPr id="333" name="Shape 333"/>
          <p:cNvSpPr txBox="1"/>
          <p:nvPr/>
        </p:nvSpPr>
        <p:spPr>
          <a:xfrm>
            <a:off x="5603975" y="2072897"/>
            <a:ext cx="1139100" cy="3591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Secondary</a:t>
            </a:r>
          </a:p>
        </p:txBody>
      </p:sp>
      <p:cxnSp>
        <p:nvCxnSpPr>
          <p:cNvPr id="334" name="Shape 334"/>
          <p:cNvCxnSpPr>
            <a:stCxn id="332" idx="0"/>
            <a:endCxn id="328" idx="4"/>
          </p:cNvCxnSpPr>
          <p:nvPr/>
        </p:nvCxnSpPr>
        <p:spPr>
          <a:xfrm rot="10800000">
            <a:off x="4555800" y="1224547"/>
            <a:ext cx="0" cy="571200"/>
          </a:xfrm>
          <a:prstGeom prst="straightConnector1">
            <a:avLst/>
          </a:prstGeom>
          <a:noFill/>
          <a:ln cap="flat" cmpd="sng" w="38100">
            <a:solidFill>
              <a:srgbClr val="FF0000"/>
            </a:solidFill>
            <a:prstDash val="solid"/>
            <a:round/>
            <a:headEnd len="lg" w="lg" type="none"/>
            <a:tailEnd len="lg" w="lg" type="triangle"/>
          </a:ln>
        </p:spPr>
      </p:cxnSp>
      <p:cxnSp>
        <p:nvCxnSpPr>
          <p:cNvPr id="335" name="Shape 335"/>
          <p:cNvCxnSpPr>
            <a:stCxn id="332" idx="2"/>
            <a:endCxn id="330" idx="0"/>
          </p:cNvCxnSpPr>
          <p:nvPr/>
        </p:nvCxnSpPr>
        <p:spPr>
          <a:xfrm>
            <a:off x="4555800" y="2165947"/>
            <a:ext cx="0" cy="800700"/>
          </a:xfrm>
          <a:prstGeom prst="straightConnector1">
            <a:avLst/>
          </a:prstGeom>
          <a:noFill/>
          <a:ln cap="flat" cmpd="sng" w="38100">
            <a:solidFill>
              <a:srgbClr val="FF0000"/>
            </a:solidFill>
            <a:prstDash val="solid"/>
            <a:round/>
            <a:headEnd len="lg" w="lg" type="none"/>
            <a:tailEnd len="lg" w="lg" type="triangle"/>
          </a:ln>
        </p:spPr>
      </p:cxnSp>
      <p:cxnSp>
        <p:nvCxnSpPr>
          <p:cNvPr id="336" name="Shape 336"/>
          <p:cNvCxnSpPr>
            <a:stCxn id="333" idx="0"/>
            <a:endCxn id="329" idx="4"/>
          </p:cNvCxnSpPr>
          <p:nvPr/>
        </p:nvCxnSpPr>
        <p:spPr>
          <a:xfrm rot="10800000">
            <a:off x="6173525" y="1288097"/>
            <a:ext cx="0" cy="784800"/>
          </a:xfrm>
          <a:prstGeom prst="straightConnector1">
            <a:avLst/>
          </a:prstGeom>
          <a:noFill/>
          <a:ln cap="flat" cmpd="sng" w="38100">
            <a:solidFill>
              <a:srgbClr val="FF0000"/>
            </a:solidFill>
            <a:prstDash val="solid"/>
            <a:round/>
            <a:headEnd len="lg" w="lg" type="none"/>
            <a:tailEnd len="lg" w="lg" type="triangle"/>
          </a:ln>
        </p:spPr>
      </p:cxnSp>
      <p:cxnSp>
        <p:nvCxnSpPr>
          <p:cNvPr id="337" name="Shape 337"/>
          <p:cNvCxnSpPr>
            <a:stCxn id="333" idx="2"/>
            <a:endCxn id="331" idx="0"/>
          </p:cNvCxnSpPr>
          <p:nvPr/>
        </p:nvCxnSpPr>
        <p:spPr>
          <a:xfrm>
            <a:off x="6173525" y="2431997"/>
            <a:ext cx="0" cy="9699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Why is Ride Comfort important? </a:t>
            </a:r>
          </a:p>
        </p:txBody>
      </p:sp>
      <p:sp>
        <p:nvSpPr>
          <p:cNvPr id="69" name="Shape 69"/>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0" name="Shape 70"/>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71" name="Shape 71"/>
          <p:cNvPicPr preferRelativeResize="0"/>
          <p:nvPr/>
        </p:nvPicPr>
        <p:blipFill>
          <a:blip r:embed="rId3">
            <a:alphaModFix/>
          </a:blip>
          <a:stretch>
            <a:fillRect/>
          </a:stretch>
        </p:blipFill>
        <p:spPr>
          <a:xfrm>
            <a:off x="63825" y="851661"/>
            <a:ext cx="2351049" cy="3055350"/>
          </a:xfrm>
          <a:prstGeom prst="rect">
            <a:avLst/>
          </a:prstGeom>
          <a:noFill/>
          <a:ln>
            <a:noFill/>
          </a:ln>
        </p:spPr>
      </p:pic>
      <p:pic>
        <p:nvPicPr>
          <p:cNvPr id="72" name="Shape 72"/>
          <p:cNvPicPr preferRelativeResize="0"/>
          <p:nvPr/>
        </p:nvPicPr>
        <p:blipFill>
          <a:blip r:embed="rId4">
            <a:alphaModFix/>
          </a:blip>
          <a:stretch>
            <a:fillRect/>
          </a:stretch>
        </p:blipFill>
        <p:spPr>
          <a:xfrm>
            <a:off x="3642499" y="1681376"/>
            <a:ext cx="2351050" cy="1395925"/>
          </a:xfrm>
          <a:prstGeom prst="rect">
            <a:avLst/>
          </a:prstGeom>
          <a:noFill/>
          <a:ln>
            <a:noFill/>
          </a:ln>
        </p:spPr>
      </p:pic>
      <p:sp>
        <p:nvSpPr>
          <p:cNvPr id="73" name="Shape 73"/>
          <p:cNvSpPr/>
          <p:nvPr/>
        </p:nvSpPr>
        <p:spPr>
          <a:xfrm>
            <a:off x="2444524" y="2182537"/>
            <a:ext cx="1038299" cy="393600"/>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604567">
            <a:off x="6088346" y="1201204"/>
            <a:ext cx="1038032" cy="393638"/>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5" name="Shape 75"/>
          <p:cNvPicPr preferRelativeResize="0"/>
          <p:nvPr/>
        </p:nvPicPr>
        <p:blipFill>
          <a:blip r:embed="rId5">
            <a:alphaModFix/>
          </a:blip>
          <a:stretch>
            <a:fillRect/>
          </a:stretch>
        </p:blipFill>
        <p:spPr>
          <a:xfrm>
            <a:off x="7221174" y="244850"/>
            <a:ext cx="1861249" cy="2326369"/>
          </a:xfrm>
          <a:prstGeom prst="rect">
            <a:avLst/>
          </a:prstGeom>
          <a:noFill/>
          <a:ln>
            <a:noFill/>
          </a:ln>
        </p:spPr>
      </p:pic>
      <p:pic>
        <p:nvPicPr>
          <p:cNvPr id="76" name="Shape 76"/>
          <p:cNvPicPr preferRelativeResize="0"/>
          <p:nvPr/>
        </p:nvPicPr>
        <p:blipFill>
          <a:blip r:embed="rId6">
            <a:alphaModFix/>
          </a:blip>
          <a:stretch>
            <a:fillRect/>
          </a:stretch>
        </p:blipFill>
        <p:spPr>
          <a:xfrm>
            <a:off x="7221183" y="3001099"/>
            <a:ext cx="1861241" cy="1395925"/>
          </a:xfrm>
          <a:prstGeom prst="rect">
            <a:avLst/>
          </a:prstGeom>
          <a:noFill/>
          <a:ln>
            <a:noFill/>
          </a:ln>
        </p:spPr>
      </p:pic>
      <p:sp>
        <p:nvSpPr>
          <p:cNvPr id="77" name="Shape 77"/>
          <p:cNvSpPr/>
          <p:nvPr/>
        </p:nvSpPr>
        <p:spPr>
          <a:xfrm rot="1784570">
            <a:off x="6088227" y="3261345"/>
            <a:ext cx="1038282" cy="393835"/>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 name="Shape 78"/>
          <p:cNvSpPr txBox="1"/>
          <p:nvPr/>
        </p:nvSpPr>
        <p:spPr>
          <a:xfrm>
            <a:off x="3536425" y="3077300"/>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Road Conditions</a:t>
            </a:r>
          </a:p>
        </p:txBody>
      </p:sp>
      <p:sp>
        <p:nvSpPr>
          <p:cNvPr id="79" name="Shape 79"/>
          <p:cNvSpPr txBox="1"/>
          <p:nvPr/>
        </p:nvSpPr>
        <p:spPr>
          <a:xfrm>
            <a:off x="-42250" y="3907000"/>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Driver Orientation</a:t>
            </a:r>
          </a:p>
        </p:txBody>
      </p:sp>
      <p:sp>
        <p:nvSpPr>
          <p:cNvPr id="80" name="Shape 80"/>
          <p:cNvSpPr txBox="1"/>
          <p:nvPr/>
        </p:nvSpPr>
        <p:spPr>
          <a:xfrm>
            <a:off x="6870200" y="2601950"/>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Driver Health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Simulink Model</a:t>
            </a:r>
          </a:p>
        </p:txBody>
      </p:sp>
      <p:sp>
        <p:nvSpPr>
          <p:cNvPr id="343" name="Shape 343"/>
          <p:cNvSpPr txBox="1"/>
          <p:nvPr>
            <p:ph idx="1" type="body"/>
          </p:nvPr>
        </p:nvSpPr>
        <p:spPr>
          <a:xfrm>
            <a:off x="311700" y="847675"/>
            <a:ext cx="4183800" cy="34164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pPr>
            <a:r>
              <a:rPr lang="en"/>
              <a:t>May seem more complicated but easier to retrieve response data</a:t>
            </a:r>
          </a:p>
          <a:p>
            <a:pPr lvl="0" rtl="0">
              <a:spcBef>
                <a:spcPts val="0"/>
              </a:spcBef>
              <a:buNone/>
            </a:pPr>
            <a:r>
              <a:t/>
            </a:r>
            <a:endParaRPr/>
          </a:p>
          <a:p>
            <a:pPr indent="-228600" lvl="0" marL="457200" rtl="0">
              <a:spcBef>
                <a:spcPts val="0"/>
              </a:spcBef>
            </a:pPr>
            <a:r>
              <a:rPr lang="en"/>
              <a:t>Robust/easily </a:t>
            </a:r>
            <a:r>
              <a:rPr lang="en"/>
              <a:t>changeable</a:t>
            </a:r>
          </a:p>
        </p:txBody>
      </p:sp>
      <p:sp>
        <p:nvSpPr>
          <p:cNvPr id="344" name="Shape 344"/>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45" name="Shape 345"/>
          <p:cNvPicPr preferRelativeResize="0"/>
          <p:nvPr/>
        </p:nvPicPr>
        <p:blipFill>
          <a:blip r:embed="rId3">
            <a:alphaModFix/>
          </a:blip>
          <a:stretch>
            <a:fillRect/>
          </a:stretch>
        </p:blipFill>
        <p:spPr>
          <a:xfrm>
            <a:off x="4853550" y="0"/>
            <a:ext cx="3965483" cy="4468599"/>
          </a:xfrm>
          <a:prstGeom prst="rect">
            <a:avLst/>
          </a:prstGeom>
          <a:noFill/>
          <a:ln>
            <a:noFill/>
          </a:ln>
        </p:spPr>
      </p:pic>
      <p:sp>
        <p:nvSpPr>
          <p:cNvPr id="346" name="Shape 346"/>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Road input for a range of velocities</a:t>
            </a:r>
          </a:p>
        </p:txBody>
      </p:sp>
      <p:sp>
        <p:nvSpPr>
          <p:cNvPr id="352" name="Shape 352"/>
          <p:cNvSpPr txBox="1"/>
          <p:nvPr>
            <p:ph idx="1" type="body"/>
          </p:nvPr>
        </p:nvSpPr>
        <p:spPr>
          <a:xfrm>
            <a:off x="311700" y="847675"/>
            <a:ext cx="4183800" cy="34164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pPr>
            <a:r>
              <a:rPr lang="en"/>
              <a:t>May seem more complicated but easier to retrieve response data</a:t>
            </a:r>
          </a:p>
          <a:p>
            <a:pPr lvl="0" rtl="0">
              <a:spcBef>
                <a:spcPts val="0"/>
              </a:spcBef>
              <a:buNone/>
            </a:pPr>
            <a:r>
              <a:t/>
            </a:r>
            <a:endParaRPr/>
          </a:p>
          <a:p>
            <a:pPr indent="-228600" lvl="0" marL="457200" rtl="0">
              <a:spcBef>
                <a:spcPts val="0"/>
              </a:spcBef>
            </a:pPr>
            <a:r>
              <a:rPr lang="en"/>
              <a:t>Robust/easily changeable</a:t>
            </a:r>
          </a:p>
        </p:txBody>
      </p:sp>
      <p:sp>
        <p:nvSpPr>
          <p:cNvPr id="353" name="Shape 353"/>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354" name="Shape 354"/>
          <p:cNvPicPr preferRelativeResize="0"/>
          <p:nvPr/>
        </p:nvPicPr>
        <p:blipFill>
          <a:blip r:embed="rId3">
            <a:alphaModFix/>
          </a:blip>
          <a:stretch>
            <a:fillRect/>
          </a:stretch>
        </p:blipFill>
        <p:spPr>
          <a:xfrm>
            <a:off x="4571700" y="860375"/>
            <a:ext cx="4481548" cy="3416400"/>
          </a:xfrm>
          <a:prstGeom prst="rect">
            <a:avLst/>
          </a:prstGeom>
          <a:noFill/>
          <a:ln>
            <a:noFill/>
          </a:ln>
        </p:spPr>
      </p:pic>
      <p:sp>
        <p:nvSpPr>
          <p:cNvPr id="355" name="Shape 355"/>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Ride Comfort is determined by RMS Acceleration</a:t>
            </a:r>
          </a:p>
        </p:txBody>
      </p:sp>
      <p:sp>
        <p:nvSpPr>
          <p:cNvPr id="86" name="Shape 86"/>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87" name="Shape 87"/>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88" name="Shape 88"/>
          <p:cNvPicPr preferRelativeResize="0"/>
          <p:nvPr/>
        </p:nvPicPr>
        <p:blipFill>
          <a:blip r:embed="rId3">
            <a:alphaModFix/>
          </a:blip>
          <a:stretch>
            <a:fillRect/>
          </a:stretch>
        </p:blipFill>
        <p:spPr>
          <a:xfrm>
            <a:off x="4771850" y="2296975"/>
            <a:ext cx="4372159" cy="2142375"/>
          </a:xfrm>
          <a:prstGeom prst="rect">
            <a:avLst/>
          </a:prstGeom>
          <a:noFill/>
          <a:ln>
            <a:noFill/>
          </a:ln>
        </p:spPr>
      </p:pic>
      <p:pic>
        <p:nvPicPr>
          <p:cNvPr id="89" name="Shape 89"/>
          <p:cNvPicPr preferRelativeResize="0"/>
          <p:nvPr/>
        </p:nvPicPr>
        <p:blipFill>
          <a:blip r:embed="rId4">
            <a:alphaModFix/>
          </a:blip>
          <a:stretch>
            <a:fillRect/>
          </a:stretch>
        </p:blipFill>
        <p:spPr>
          <a:xfrm>
            <a:off x="311700" y="789123"/>
            <a:ext cx="2404299" cy="3397675"/>
          </a:xfrm>
          <a:prstGeom prst="rect">
            <a:avLst/>
          </a:prstGeom>
          <a:noFill/>
          <a:ln>
            <a:noFill/>
          </a:ln>
        </p:spPr>
      </p:pic>
      <p:sp>
        <p:nvSpPr>
          <p:cNvPr id="90" name="Shape 90"/>
          <p:cNvSpPr/>
          <p:nvPr/>
        </p:nvSpPr>
        <p:spPr>
          <a:xfrm rot="-896">
            <a:off x="2822024" y="3336160"/>
            <a:ext cx="2301000" cy="393600"/>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91" name="Shape 91"/>
          <p:cNvPicPr preferRelativeResize="0"/>
          <p:nvPr/>
        </p:nvPicPr>
        <p:blipFill>
          <a:blip r:embed="rId5">
            <a:alphaModFix/>
          </a:blip>
          <a:stretch>
            <a:fillRect/>
          </a:stretch>
        </p:blipFill>
        <p:spPr>
          <a:xfrm>
            <a:off x="2875324" y="784355"/>
            <a:ext cx="3012523" cy="1694520"/>
          </a:xfrm>
          <a:prstGeom prst="rect">
            <a:avLst/>
          </a:prstGeom>
          <a:noFill/>
          <a:ln>
            <a:noFill/>
          </a:ln>
        </p:spPr>
      </p:pic>
      <p:sp>
        <p:nvSpPr>
          <p:cNvPr id="92" name="Shape 92"/>
          <p:cNvSpPr/>
          <p:nvPr/>
        </p:nvSpPr>
        <p:spPr>
          <a:xfrm rot="-8854245">
            <a:off x="6059025" y="1774334"/>
            <a:ext cx="1005859" cy="393568"/>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3" name="Shape 93"/>
          <p:cNvSpPr txBox="1"/>
          <p:nvPr/>
        </p:nvSpPr>
        <p:spPr>
          <a:xfrm>
            <a:off x="232250" y="4142600"/>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Road Inputs</a:t>
            </a:r>
          </a:p>
        </p:txBody>
      </p:sp>
      <p:sp>
        <p:nvSpPr>
          <p:cNvPr id="94" name="Shape 94"/>
          <p:cNvSpPr txBox="1"/>
          <p:nvPr/>
        </p:nvSpPr>
        <p:spPr>
          <a:xfrm>
            <a:off x="6926775" y="3864300"/>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Suspension</a:t>
            </a:r>
          </a:p>
        </p:txBody>
      </p:sp>
      <p:sp>
        <p:nvSpPr>
          <p:cNvPr id="95" name="Shape 95"/>
          <p:cNvSpPr txBox="1"/>
          <p:nvPr/>
        </p:nvSpPr>
        <p:spPr>
          <a:xfrm>
            <a:off x="3070800" y="2478875"/>
            <a:ext cx="2563200" cy="368400"/>
          </a:xfrm>
          <a:prstGeom prst="rect">
            <a:avLst/>
          </a:prstGeom>
          <a:noFill/>
          <a:ln>
            <a:noFill/>
          </a:ln>
        </p:spPr>
        <p:txBody>
          <a:bodyPr anchorCtr="0" anchor="t" bIns="91425" lIns="91425" rIns="91425" tIns="91425">
            <a:noAutofit/>
          </a:bodyPr>
          <a:lstStyle/>
          <a:p>
            <a:pPr lvl="0" rtl="0" algn="ctr">
              <a:spcBef>
                <a:spcPts val="0"/>
              </a:spcBef>
              <a:buNone/>
            </a:pPr>
            <a:r>
              <a:rPr b="1" lang="en"/>
              <a:t>Data and Trends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Ride Comfort is examined using the Quarter Model</a:t>
            </a:r>
          </a:p>
        </p:txBody>
      </p:sp>
      <p:sp>
        <p:nvSpPr>
          <p:cNvPr id="101" name="Shape 101"/>
          <p:cNvSpPr txBox="1"/>
          <p:nvPr>
            <p:ph idx="1" type="body"/>
          </p:nvPr>
        </p:nvSpPr>
        <p:spPr>
          <a:xfrm>
            <a:off x="259375" y="863550"/>
            <a:ext cx="5567400" cy="3416400"/>
          </a:xfrm>
          <a:prstGeom prst="rect">
            <a:avLst/>
          </a:prstGeom>
        </p:spPr>
        <p:txBody>
          <a:bodyPr anchorCtr="0" anchor="t" bIns="91425" lIns="91425" rIns="91425" tIns="91425">
            <a:noAutofit/>
          </a:bodyPr>
          <a:lstStyle/>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a:spcBef>
                <a:spcPts val="0"/>
              </a:spcBef>
              <a:buNone/>
            </a:pPr>
            <a:r>
              <a:t/>
            </a:r>
            <a:endParaRPr sz="1400"/>
          </a:p>
          <a:p>
            <a:pPr lvl="0" rtl="0">
              <a:spcBef>
                <a:spcPts val="0"/>
              </a:spcBef>
              <a:buNone/>
            </a:pPr>
            <a:r>
              <a:t/>
            </a:r>
            <a:endParaRPr sz="1400"/>
          </a:p>
          <a:p>
            <a:pPr lvl="0" rtl="0">
              <a:lnSpc>
                <a:spcPct val="100000"/>
              </a:lnSpc>
              <a:spcBef>
                <a:spcPts val="0"/>
              </a:spcBef>
              <a:spcAft>
                <a:spcPts val="0"/>
              </a:spcAft>
              <a:buClr>
                <a:schemeClr val="dk1"/>
              </a:buClr>
              <a:buSzPct val="110000"/>
              <a:buFont typeface="Arial"/>
              <a:buNone/>
            </a:pPr>
            <a:r>
              <a:rPr i="1" lang="en" sz="1000">
                <a:solidFill>
                  <a:schemeClr val="dk1"/>
                </a:solidFill>
              </a:rPr>
              <a:t>Mitra &amp; Benerjee, “Ride Comfort of Quarter Car Model using SIMULINK and Bond Graph”, 2013</a:t>
            </a:r>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02" name="Shape 102"/>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3" name="Shape 103"/>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104" name="Shape 104"/>
          <p:cNvPicPr preferRelativeResize="0"/>
          <p:nvPr/>
        </p:nvPicPr>
        <p:blipFill>
          <a:blip r:embed="rId3">
            <a:alphaModFix/>
          </a:blip>
          <a:stretch>
            <a:fillRect/>
          </a:stretch>
        </p:blipFill>
        <p:spPr>
          <a:xfrm>
            <a:off x="6032524" y="863549"/>
            <a:ext cx="2406192" cy="3470200"/>
          </a:xfrm>
          <a:prstGeom prst="rect">
            <a:avLst/>
          </a:prstGeom>
          <a:noFill/>
          <a:ln>
            <a:noFill/>
          </a:ln>
        </p:spPr>
      </p:pic>
      <p:pic>
        <p:nvPicPr>
          <p:cNvPr id="105" name="Shape 105"/>
          <p:cNvPicPr preferRelativeResize="0"/>
          <p:nvPr/>
        </p:nvPicPr>
        <p:blipFill>
          <a:blip r:embed="rId4">
            <a:alphaModFix/>
          </a:blip>
          <a:stretch>
            <a:fillRect/>
          </a:stretch>
        </p:blipFill>
        <p:spPr>
          <a:xfrm>
            <a:off x="913387" y="863549"/>
            <a:ext cx="4259376" cy="1789599"/>
          </a:xfrm>
          <a:prstGeom prst="rect">
            <a:avLst/>
          </a:prstGeom>
          <a:noFill/>
          <a:ln>
            <a:noFill/>
          </a:ln>
        </p:spPr>
      </p:pic>
      <p:sp>
        <p:nvSpPr>
          <p:cNvPr id="106" name="Shape 106"/>
          <p:cNvSpPr/>
          <p:nvPr/>
        </p:nvSpPr>
        <p:spPr>
          <a:xfrm>
            <a:off x="1171975" y="2900825"/>
            <a:ext cx="3742200" cy="864300"/>
          </a:xfrm>
          <a:prstGeom prst="roundRect">
            <a:avLst>
              <a:gd fmla="val 16667"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chemeClr val="lt1"/>
                </a:solidFill>
              </a:rPr>
              <a:t>Mathematica → GOOD for manipulating equations but BAD for retrieving response 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Modeling with MATLAB and Simulink</a:t>
            </a:r>
          </a:p>
        </p:txBody>
      </p:sp>
      <p:sp>
        <p:nvSpPr>
          <p:cNvPr id="112" name="Shape 112"/>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3" name="Shape 113"/>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114" name="Shape 114"/>
          <p:cNvSpPr/>
          <p:nvPr/>
        </p:nvSpPr>
        <p:spPr>
          <a:xfrm>
            <a:off x="1538700" y="1872150"/>
            <a:ext cx="1660800" cy="1224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 name="Shape 115"/>
          <p:cNvSpPr/>
          <p:nvPr/>
        </p:nvSpPr>
        <p:spPr>
          <a:xfrm>
            <a:off x="6102450" y="1837812"/>
            <a:ext cx="1734900" cy="1280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6" name="Shape 116"/>
          <p:cNvPicPr preferRelativeResize="0"/>
          <p:nvPr/>
        </p:nvPicPr>
        <p:blipFill>
          <a:blip r:embed="rId3">
            <a:alphaModFix/>
          </a:blip>
          <a:stretch>
            <a:fillRect/>
          </a:stretch>
        </p:blipFill>
        <p:spPr>
          <a:xfrm>
            <a:off x="1768200" y="1883400"/>
            <a:ext cx="1201799" cy="1201799"/>
          </a:xfrm>
          <a:prstGeom prst="rect">
            <a:avLst/>
          </a:prstGeom>
          <a:noFill/>
          <a:ln>
            <a:noFill/>
          </a:ln>
        </p:spPr>
      </p:pic>
      <p:pic>
        <p:nvPicPr>
          <p:cNvPr id="117" name="Shape 117"/>
          <p:cNvPicPr preferRelativeResize="0"/>
          <p:nvPr/>
        </p:nvPicPr>
        <p:blipFill>
          <a:blip r:embed="rId4">
            <a:alphaModFix/>
          </a:blip>
          <a:stretch>
            <a:fillRect/>
          </a:stretch>
        </p:blipFill>
        <p:spPr>
          <a:xfrm>
            <a:off x="6538662" y="2040497"/>
            <a:ext cx="862424" cy="874750"/>
          </a:xfrm>
          <a:prstGeom prst="rect">
            <a:avLst/>
          </a:prstGeom>
          <a:noFill/>
          <a:ln>
            <a:noFill/>
          </a:ln>
        </p:spPr>
      </p:pic>
      <p:sp>
        <p:nvSpPr>
          <p:cNvPr id="118" name="Shape 118"/>
          <p:cNvSpPr/>
          <p:nvPr/>
        </p:nvSpPr>
        <p:spPr>
          <a:xfrm>
            <a:off x="3585212" y="1883400"/>
            <a:ext cx="2131500" cy="393600"/>
          </a:xfrm>
          <a:prstGeom prst="righ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3523937" y="2715600"/>
            <a:ext cx="2162400" cy="368400"/>
          </a:xfrm>
          <a:prstGeom prst="lef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 name="Shape 120"/>
          <p:cNvSpPr txBox="1"/>
          <p:nvPr/>
        </p:nvSpPr>
        <p:spPr>
          <a:xfrm>
            <a:off x="1087500" y="1252300"/>
            <a:ext cx="2563200" cy="368400"/>
          </a:xfrm>
          <a:prstGeom prst="rect">
            <a:avLst/>
          </a:prstGeom>
          <a:noFill/>
          <a:ln>
            <a:noFill/>
          </a:ln>
        </p:spPr>
        <p:txBody>
          <a:bodyPr anchorCtr="0" anchor="t" bIns="91425" lIns="91425" rIns="91425" tIns="91425">
            <a:noAutofit/>
          </a:bodyPr>
          <a:lstStyle/>
          <a:p>
            <a:pPr lvl="0">
              <a:spcBef>
                <a:spcPts val="0"/>
              </a:spcBef>
              <a:buNone/>
            </a:pPr>
            <a:r>
              <a:rPr b="1" lang="en"/>
              <a:t>Step 1: Initialize Parameters</a:t>
            </a:r>
          </a:p>
        </p:txBody>
      </p:sp>
      <p:sp>
        <p:nvSpPr>
          <p:cNvPr id="121" name="Shape 121"/>
          <p:cNvSpPr txBox="1"/>
          <p:nvPr/>
        </p:nvSpPr>
        <p:spPr>
          <a:xfrm>
            <a:off x="5867075" y="1239450"/>
            <a:ext cx="2131500" cy="368400"/>
          </a:xfrm>
          <a:prstGeom prst="rect">
            <a:avLst/>
          </a:prstGeom>
          <a:noFill/>
          <a:ln>
            <a:noFill/>
          </a:ln>
        </p:spPr>
        <p:txBody>
          <a:bodyPr anchorCtr="0" anchor="t" bIns="91425" lIns="91425" rIns="91425" tIns="91425">
            <a:noAutofit/>
          </a:bodyPr>
          <a:lstStyle/>
          <a:p>
            <a:pPr lvl="0" rtl="0">
              <a:spcBef>
                <a:spcPts val="0"/>
              </a:spcBef>
              <a:buNone/>
            </a:pPr>
            <a:r>
              <a:rPr b="1" lang="en"/>
              <a:t>Step 2: Run Simulation</a:t>
            </a:r>
          </a:p>
        </p:txBody>
      </p:sp>
      <p:sp>
        <p:nvSpPr>
          <p:cNvPr id="122" name="Shape 122"/>
          <p:cNvSpPr txBox="1"/>
          <p:nvPr/>
        </p:nvSpPr>
        <p:spPr>
          <a:xfrm>
            <a:off x="5968312" y="3347887"/>
            <a:ext cx="1929000" cy="368400"/>
          </a:xfrm>
          <a:prstGeom prst="rect">
            <a:avLst/>
          </a:prstGeom>
          <a:noFill/>
          <a:ln>
            <a:noFill/>
          </a:ln>
        </p:spPr>
        <p:txBody>
          <a:bodyPr anchorCtr="0" anchor="t" bIns="91425" lIns="91425" rIns="91425" tIns="91425">
            <a:noAutofit/>
          </a:bodyPr>
          <a:lstStyle/>
          <a:p>
            <a:pPr lvl="0" rtl="0">
              <a:spcBef>
                <a:spcPts val="0"/>
              </a:spcBef>
              <a:buNone/>
            </a:pPr>
            <a:r>
              <a:rPr b="1" lang="en"/>
              <a:t>Step 3: Export Data</a:t>
            </a:r>
          </a:p>
        </p:txBody>
      </p:sp>
      <p:sp>
        <p:nvSpPr>
          <p:cNvPr id="123" name="Shape 123"/>
          <p:cNvSpPr txBox="1"/>
          <p:nvPr/>
        </p:nvSpPr>
        <p:spPr>
          <a:xfrm>
            <a:off x="1343250" y="3347900"/>
            <a:ext cx="2051700" cy="368400"/>
          </a:xfrm>
          <a:prstGeom prst="rect">
            <a:avLst/>
          </a:prstGeom>
          <a:noFill/>
          <a:ln>
            <a:noFill/>
          </a:ln>
        </p:spPr>
        <p:txBody>
          <a:bodyPr anchorCtr="0" anchor="t" bIns="91425" lIns="91425" rIns="91425" tIns="91425">
            <a:noAutofit/>
          </a:bodyPr>
          <a:lstStyle/>
          <a:p>
            <a:pPr lvl="0" rtl="0">
              <a:spcBef>
                <a:spcPts val="0"/>
              </a:spcBef>
              <a:buNone/>
            </a:pPr>
            <a:r>
              <a:rPr b="1" lang="en"/>
              <a:t>Step 4: Retrieve Plots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Simulations were run for two separate cases </a:t>
            </a:r>
          </a:p>
        </p:txBody>
      </p:sp>
      <p:sp>
        <p:nvSpPr>
          <p:cNvPr id="129" name="Shape 129"/>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30" name="Shape 130"/>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131" name="Shape 131"/>
          <p:cNvSpPr/>
          <p:nvPr/>
        </p:nvSpPr>
        <p:spPr>
          <a:xfrm>
            <a:off x="6302999" y="789125"/>
            <a:ext cx="1212900"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Damping, B </a:t>
            </a:r>
          </a:p>
        </p:txBody>
      </p:sp>
      <p:sp>
        <p:nvSpPr>
          <p:cNvPr id="132" name="Shape 132"/>
          <p:cNvSpPr/>
          <p:nvPr/>
        </p:nvSpPr>
        <p:spPr>
          <a:xfrm>
            <a:off x="5004274" y="789123"/>
            <a:ext cx="1162800"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Stiffness, K </a:t>
            </a:r>
          </a:p>
        </p:txBody>
      </p:sp>
      <p:sp>
        <p:nvSpPr>
          <p:cNvPr id="133" name="Shape 133"/>
          <p:cNvSpPr/>
          <p:nvPr/>
        </p:nvSpPr>
        <p:spPr>
          <a:xfrm>
            <a:off x="3705538" y="789123"/>
            <a:ext cx="1162800"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Mass</a:t>
            </a:r>
          </a:p>
        </p:txBody>
      </p:sp>
      <p:sp>
        <p:nvSpPr>
          <p:cNvPr id="134" name="Shape 134"/>
          <p:cNvSpPr/>
          <p:nvPr/>
        </p:nvSpPr>
        <p:spPr>
          <a:xfrm>
            <a:off x="2134172" y="3472125"/>
            <a:ext cx="1392600" cy="598800"/>
          </a:xfrm>
          <a:prstGeom prst="roundRect">
            <a:avLst>
              <a:gd fmla="val 16667" name="adj"/>
            </a:avLst>
          </a:prstGeom>
          <a:solidFill>
            <a:srgbClr val="E69138"/>
          </a:solidFill>
          <a:ln>
            <a:noFill/>
          </a:ln>
        </p:spPr>
        <p:txBody>
          <a:bodyPr anchorCtr="0" anchor="t" bIns="91425" lIns="91425" rIns="91425" tIns="91425">
            <a:noAutofit/>
          </a:bodyPr>
          <a:lstStyle/>
          <a:p>
            <a:pPr lvl="0" rtl="0" algn="ctr">
              <a:spcBef>
                <a:spcPts val="0"/>
              </a:spcBef>
              <a:buNone/>
            </a:pPr>
            <a:r>
              <a:rPr lang="en">
                <a:solidFill>
                  <a:schemeClr val="dk1"/>
                </a:solidFill>
              </a:rPr>
              <a:t>Unsprung Mass</a:t>
            </a:r>
          </a:p>
        </p:txBody>
      </p:sp>
      <p:sp>
        <p:nvSpPr>
          <p:cNvPr id="135" name="Shape 135"/>
          <p:cNvSpPr/>
          <p:nvPr/>
        </p:nvSpPr>
        <p:spPr>
          <a:xfrm>
            <a:off x="2134172" y="2814125"/>
            <a:ext cx="1392600"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Suspension</a:t>
            </a:r>
          </a:p>
        </p:txBody>
      </p:sp>
      <p:sp>
        <p:nvSpPr>
          <p:cNvPr id="136" name="Shape 136"/>
          <p:cNvSpPr/>
          <p:nvPr/>
        </p:nvSpPr>
        <p:spPr>
          <a:xfrm>
            <a:off x="2134050" y="1498525"/>
            <a:ext cx="1392599"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Head and Upper Body</a:t>
            </a:r>
          </a:p>
        </p:txBody>
      </p:sp>
      <p:sp>
        <p:nvSpPr>
          <p:cNvPr id="137" name="Shape 137"/>
          <p:cNvSpPr/>
          <p:nvPr/>
        </p:nvSpPr>
        <p:spPr>
          <a:xfrm>
            <a:off x="2134172" y="2156100"/>
            <a:ext cx="1392600" cy="598800"/>
          </a:xfrm>
          <a:prstGeom prst="roundRect">
            <a:avLst>
              <a:gd fmla="val 16667" name="adj"/>
            </a:avLst>
          </a:prstGeom>
          <a:solidFill>
            <a:srgbClr val="E69138"/>
          </a:solidFill>
          <a:ln>
            <a:noFill/>
          </a:ln>
        </p:spPr>
        <p:txBody>
          <a:bodyPr anchorCtr="0" anchor="ctr" bIns="91425" lIns="91425" rIns="91425" tIns="91425">
            <a:noAutofit/>
          </a:bodyPr>
          <a:lstStyle/>
          <a:p>
            <a:pPr lvl="0" rtl="0" algn="ctr">
              <a:spcBef>
                <a:spcPts val="0"/>
              </a:spcBef>
              <a:buNone/>
            </a:pPr>
            <a:r>
              <a:rPr lang="en">
                <a:solidFill>
                  <a:schemeClr val="dk1"/>
                </a:solidFill>
              </a:rPr>
              <a:t>Lower Body and seat</a:t>
            </a:r>
          </a:p>
        </p:txBody>
      </p:sp>
      <p:sp>
        <p:nvSpPr>
          <p:cNvPr id="138" name="Shape 138"/>
          <p:cNvSpPr/>
          <p:nvPr/>
        </p:nvSpPr>
        <p:spPr>
          <a:xfrm>
            <a:off x="3705550" y="1498525"/>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20 kg</a:t>
            </a:r>
          </a:p>
        </p:txBody>
      </p:sp>
      <p:sp>
        <p:nvSpPr>
          <p:cNvPr id="139" name="Shape 139"/>
          <p:cNvSpPr/>
          <p:nvPr/>
        </p:nvSpPr>
        <p:spPr>
          <a:xfrm>
            <a:off x="5004286" y="1498525"/>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45 kN/m</a:t>
            </a:r>
          </a:p>
        </p:txBody>
      </p:sp>
      <p:sp>
        <p:nvSpPr>
          <p:cNvPr id="140" name="Shape 140"/>
          <p:cNvSpPr/>
          <p:nvPr/>
        </p:nvSpPr>
        <p:spPr>
          <a:xfrm>
            <a:off x="6303025" y="1498525"/>
            <a:ext cx="12129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1360 N*s/m</a:t>
            </a:r>
          </a:p>
        </p:txBody>
      </p:sp>
      <p:sp>
        <p:nvSpPr>
          <p:cNvPr id="141" name="Shape 141"/>
          <p:cNvSpPr/>
          <p:nvPr/>
        </p:nvSpPr>
        <p:spPr>
          <a:xfrm>
            <a:off x="3705550" y="2156099"/>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45 kg</a:t>
            </a:r>
          </a:p>
        </p:txBody>
      </p:sp>
      <p:sp>
        <p:nvSpPr>
          <p:cNvPr id="142" name="Shape 142"/>
          <p:cNvSpPr/>
          <p:nvPr/>
        </p:nvSpPr>
        <p:spPr>
          <a:xfrm>
            <a:off x="5004286" y="2156099"/>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20 kN/m</a:t>
            </a:r>
          </a:p>
        </p:txBody>
      </p:sp>
      <p:sp>
        <p:nvSpPr>
          <p:cNvPr id="143" name="Shape 143"/>
          <p:cNvSpPr/>
          <p:nvPr/>
        </p:nvSpPr>
        <p:spPr>
          <a:xfrm>
            <a:off x="6303025" y="2156100"/>
            <a:ext cx="12129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1649 N*s/m</a:t>
            </a:r>
          </a:p>
        </p:txBody>
      </p:sp>
      <p:sp>
        <p:nvSpPr>
          <p:cNvPr id="144" name="Shape 144"/>
          <p:cNvSpPr/>
          <p:nvPr/>
        </p:nvSpPr>
        <p:spPr>
          <a:xfrm>
            <a:off x="3705550" y="2813673"/>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240 kg</a:t>
            </a:r>
          </a:p>
        </p:txBody>
      </p:sp>
      <p:sp>
        <p:nvSpPr>
          <p:cNvPr id="145" name="Shape 145"/>
          <p:cNvSpPr/>
          <p:nvPr/>
        </p:nvSpPr>
        <p:spPr>
          <a:xfrm>
            <a:off x="5004286" y="2813673"/>
            <a:ext cx="1162800" cy="598800"/>
          </a:xfrm>
          <a:prstGeom prst="roundRect">
            <a:avLst>
              <a:gd fmla="val 16667" name="adj"/>
            </a:avLst>
          </a:prstGeom>
          <a:solidFill>
            <a:srgbClr val="E06666"/>
          </a:solidFill>
          <a:ln>
            <a:noFill/>
          </a:ln>
        </p:spPr>
        <p:txBody>
          <a:bodyPr anchorCtr="0" anchor="ctr" bIns="91425" lIns="91425" rIns="91425" tIns="91425">
            <a:noAutofit/>
          </a:bodyPr>
          <a:lstStyle/>
          <a:p>
            <a:pPr lvl="0" rtl="0" algn="ctr">
              <a:spcBef>
                <a:spcPts val="0"/>
              </a:spcBef>
              <a:buNone/>
            </a:pPr>
            <a:r>
              <a:rPr b="1" lang="en"/>
              <a:t>10 kN/m</a:t>
            </a:r>
          </a:p>
        </p:txBody>
      </p:sp>
      <p:sp>
        <p:nvSpPr>
          <p:cNvPr id="146" name="Shape 146"/>
          <p:cNvSpPr/>
          <p:nvPr/>
        </p:nvSpPr>
        <p:spPr>
          <a:xfrm>
            <a:off x="6303025" y="2813675"/>
            <a:ext cx="1212900" cy="598800"/>
          </a:xfrm>
          <a:prstGeom prst="roundRect">
            <a:avLst>
              <a:gd fmla="val 16667" name="adj"/>
            </a:avLst>
          </a:prstGeom>
          <a:solidFill>
            <a:srgbClr val="E06666"/>
          </a:solidFill>
          <a:ln>
            <a:noFill/>
          </a:ln>
        </p:spPr>
        <p:txBody>
          <a:bodyPr anchorCtr="0" anchor="ctr" bIns="91425" lIns="91425" rIns="91425" tIns="91425">
            <a:noAutofit/>
          </a:bodyPr>
          <a:lstStyle/>
          <a:p>
            <a:pPr lvl="0" rtl="0" algn="ctr">
              <a:spcBef>
                <a:spcPts val="0"/>
              </a:spcBef>
              <a:buNone/>
            </a:pPr>
            <a:r>
              <a:rPr b="1" lang="en"/>
              <a:t>500 -&gt; 3000 N*s/m</a:t>
            </a:r>
          </a:p>
        </p:txBody>
      </p:sp>
      <p:sp>
        <p:nvSpPr>
          <p:cNvPr id="147" name="Shape 147"/>
          <p:cNvSpPr/>
          <p:nvPr/>
        </p:nvSpPr>
        <p:spPr>
          <a:xfrm>
            <a:off x="3705550" y="3471247"/>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36 kg</a:t>
            </a:r>
          </a:p>
        </p:txBody>
      </p:sp>
      <p:sp>
        <p:nvSpPr>
          <p:cNvPr id="148" name="Shape 148"/>
          <p:cNvSpPr/>
          <p:nvPr/>
        </p:nvSpPr>
        <p:spPr>
          <a:xfrm>
            <a:off x="5004286" y="3471247"/>
            <a:ext cx="11628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160 kN/m</a:t>
            </a:r>
          </a:p>
        </p:txBody>
      </p:sp>
      <p:sp>
        <p:nvSpPr>
          <p:cNvPr id="149" name="Shape 149"/>
          <p:cNvSpPr/>
          <p:nvPr/>
        </p:nvSpPr>
        <p:spPr>
          <a:xfrm>
            <a:off x="6303025" y="3471250"/>
            <a:ext cx="1212900" cy="598800"/>
          </a:xfrm>
          <a:prstGeom prst="roundRect">
            <a:avLst>
              <a:gd fmla="val 16667" name="adj"/>
            </a:avLst>
          </a:prstGeom>
          <a:solidFill>
            <a:srgbClr val="6FA8DC"/>
          </a:solidFill>
          <a:ln>
            <a:noFill/>
          </a:ln>
        </p:spPr>
        <p:txBody>
          <a:bodyPr anchorCtr="0" anchor="ctr" bIns="91425" lIns="91425" rIns="91425" tIns="91425">
            <a:noAutofit/>
          </a:bodyPr>
          <a:lstStyle/>
          <a:p>
            <a:pPr lvl="0" rtl="0" algn="ctr">
              <a:spcBef>
                <a:spcPts val="0"/>
              </a:spcBef>
              <a:buNone/>
            </a:pPr>
            <a:r>
              <a:rPr lang="en">
                <a:solidFill>
                  <a:schemeClr val="dk1"/>
                </a:solidFill>
              </a:rPr>
              <a:t>---</a:t>
            </a:r>
          </a:p>
        </p:txBody>
      </p:sp>
      <p:sp>
        <p:nvSpPr>
          <p:cNvPr id="150" name="Shape 150"/>
          <p:cNvSpPr/>
          <p:nvPr/>
        </p:nvSpPr>
        <p:spPr>
          <a:xfrm>
            <a:off x="1238325" y="789125"/>
            <a:ext cx="2331300" cy="598800"/>
          </a:xfrm>
          <a:prstGeom prst="roundRect">
            <a:avLst>
              <a:gd fmla="val 16667" name="adj"/>
            </a:avLst>
          </a:prstGeom>
          <a:solidFill>
            <a:srgbClr val="E06666"/>
          </a:solidFill>
          <a:ln>
            <a:noFill/>
          </a:ln>
        </p:spPr>
        <p:txBody>
          <a:bodyPr anchorCtr="0" anchor="ctr" bIns="91425" lIns="91425" rIns="91425" tIns="91425">
            <a:noAutofit/>
          </a:bodyPr>
          <a:lstStyle/>
          <a:p>
            <a:pPr lvl="0" rtl="0" algn="ctr">
              <a:spcBef>
                <a:spcPts val="0"/>
              </a:spcBef>
              <a:buNone/>
            </a:pPr>
            <a:r>
              <a:rPr b="1" lang="en"/>
              <a:t>CASE 1: Varying Suspension Damping </a:t>
            </a:r>
          </a:p>
        </p:txBody>
      </p:sp>
      <p:sp>
        <p:nvSpPr>
          <p:cNvPr id="151" name="Shape 151"/>
          <p:cNvSpPr/>
          <p:nvPr/>
        </p:nvSpPr>
        <p:spPr>
          <a:xfrm>
            <a:off x="1238325" y="789125"/>
            <a:ext cx="2331300" cy="598800"/>
          </a:xfrm>
          <a:prstGeom prst="roundRect">
            <a:avLst>
              <a:gd fmla="val 16667" name="adj"/>
            </a:avLst>
          </a:prstGeom>
          <a:solidFill>
            <a:srgbClr val="93C47D"/>
          </a:solidFill>
          <a:ln>
            <a:noFill/>
          </a:ln>
        </p:spPr>
        <p:txBody>
          <a:bodyPr anchorCtr="0" anchor="ctr" bIns="91425" lIns="91425" rIns="91425" tIns="91425">
            <a:noAutofit/>
          </a:bodyPr>
          <a:lstStyle/>
          <a:p>
            <a:pPr lvl="0" rtl="0" algn="ctr">
              <a:spcBef>
                <a:spcPts val="0"/>
              </a:spcBef>
              <a:buNone/>
            </a:pPr>
            <a:r>
              <a:rPr b="1" lang="en"/>
              <a:t>CASE 2: Varying Suspension Stiffness</a:t>
            </a:r>
          </a:p>
        </p:txBody>
      </p:sp>
      <p:sp>
        <p:nvSpPr>
          <p:cNvPr id="152" name="Shape 152"/>
          <p:cNvSpPr/>
          <p:nvPr/>
        </p:nvSpPr>
        <p:spPr>
          <a:xfrm>
            <a:off x="5004298" y="2813673"/>
            <a:ext cx="1162800" cy="598800"/>
          </a:xfrm>
          <a:prstGeom prst="roundRect">
            <a:avLst>
              <a:gd fmla="val 16667" name="adj"/>
            </a:avLst>
          </a:prstGeom>
          <a:solidFill>
            <a:srgbClr val="93C47D"/>
          </a:solidFill>
          <a:ln>
            <a:noFill/>
          </a:ln>
        </p:spPr>
        <p:txBody>
          <a:bodyPr anchorCtr="0" anchor="ctr" bIns="91425" lIns="91425" rIns="91425" tIns="91425">
            <a:noAutofit/>
          </a:bodyPr>
          <a:lstStyle/>
          <a:p>
            <a:pPr lvl="0" rtl="0" algn="ctr">
              <a:spcBef>
                <a:spcPts val="0"/>
              </a:spcBef>
              <a:buNone/>
            </a:pPr>
            <a:r>
              <a:rPr b="1" lang="en"/>
              <a:t>5 -&gt; 25 kN/m</a:t>
            </a:r>
          </a:p>
        </p:txBody>
      </p:sp>
      <p:sp>
        <p:nvSpPr>
          <p:cNvPr id="153" name="Shape 153"/>
          <p:cNvSpPr/>
          <p:nvPr/>
        </p:nvSpPr>
        <p:spPr>
          <a:xfrm>
            <a:off x="6303050" y="2813675"/>
            <a:ext cx="1212900" cy="598800"/>
          </a:xfrm>
          <a:prstGeom prst="roundRect">
            <a:avLst>
              <a:gd fmla="val 16667" name="adj"/>
            </a:avLst>
          </a:prstGeom>
          <a:solidFill>
            <a:srgbClr val="93C47D"/>
          </a:solidFill>
          <a:ln>
            <a:noFill/>
          </a:ln>
        </p:spPr>
        <p:txBody>
          <a:bodyPr anchorCtr="0" anchor="ctr" bIns="91425" lIns="91425" rIns="91425" tIns="91425">
            <a:noAutofit/>
          </a:bodyPr>
          <a:lstStyle/>
          <a:p>
            <a:pPr lvl="0" rtl="0" algn="ctr">
              <a:spcBef>
                <a:spcPts val="0"/>
              </a:spcBef>
              <a:buNone/>
            </a:pPr>
            <a:r>
              <a:rPr b="1" lang="en"/>
              <a:t>1650 N*s/m</a:t>
            </a:r>
          </a:p>
        </p:txBody>
      </p:sp>
      <p:sp>
        <p:nvSpPr>
          <p:cNvPr id="154" name="Shape 154"/>
          <p:cNvSpPr txBox="1"/>
          <p:nvPr/>
        </p:nvSpPr>
        <p:spPr>
          <a:xfrm>
            <a:off x="2010050" y="4073387"/>
            <a:ext cx="5676600" cy="205500"/>
          </a:xfrm>
          <a:prstGeom prst="rect">
            <a:avLst/>
          </a:prstGeom>
          <a:noFill/>
          <a:ln>
            <a:noFill/>
          </a:ln>
        </p:spPr>
        <p:txBody>
          <a:bodyPr anchorCtr="0" anchor="t" bIns="91425" lIns="91425" rIns="91425" tIns="91425">
            <a:noAutofit/>
          </a:bodyPr>
          <a:lstStyle/>
          <a:p>
            <a:pPr lvl="0">
              <a:spcBef>
                <a:spcPts val="0"/>
              </a:spcBef>
              <a:buNone/>
            </a:pPr>
            <a:r>
              <a:rPr i="1" lang="en" sz="1000"/>
              <a:t>Mitra &amp; Benerjee, “Ride Comfort of Quarter Car Model using SIMULINK and Bond Graph”, 2013</a:t>
            </a:r>
          </a:p>
        </p:txBody>
      </p:sp>
      <p:pic>
        <p:nvPicPr>
          <p:cNvPr descr="Free vector graphic: Check, Correct, Green, Mark, Tick - Free ..." id="155" name="Shape 155"/>
          <p:cNvPicPr preferRelativeResize="0"/>
          <p:nvPr/>
        </p:nvPicPr>
        <p:blipFill>
          <a:blip r:embed="rId3">
            <a:alphaModFix/>
          </a:blip>
          <a:stretch>
            <a:fillRect/>
          </a:stretch>
        </p:blipFill>
        <p:spPr>
          <a:xfrm>
            <a:off x="4676412" y="643524"/>
            <a:ext cx="343880" cy="393600"/>
          </a:xfrm>
          <a:prstGeom prst="rect">
            <a:avLst/>
          </a:prstGeom>
          <a:noFill/>
          <a:ln>
            <a:noFill/>
          </a:ln>
        </p:spPr>
      </p:pic>
      <p:pic>
        <p:nvPicPr>
          <p:cNvPr descr="Free vector graphic: Check, Correct, Green, Mark, Tick - Free ..." id="156" name="Shape 156"/>
          <p:cNvPicPr preferRelativeResize="0"/>
          <p:nvPr/>
        </p:nvPicPr>
        <p:blipFill>
          <a:blip r:embed="rId3">
            <a:alphaModFix/>
          </a:blip>
          <a:stretch>
            <a:fillRect/>
          </a:stretch>
        </p:blipFill>
        <p:spPr>
          <a:xfrm>
            <a:off x="6035325" y="643524"/>
            <a:ext cx="343880" cy="393600"/>
          </a:xfrm>
          <a:prstGeom prst="rect">
            <a:avLst/>
          </a:prstGeom>
          <a:noFill/>
          <a:ln>
            <a:noFill/>
          </a:ln>
        </p:spPr>
      </p:pic>
      <p:pic>
        <p:nvPicPr>
          <p:cNvPr descr="Free vector graphic: Check, Correct, Green, Mark, Tick - Free ..." id="157" name="Shape 157"/>
          <p:cNvPicPr preferRelativeResize="0"/>
          <p:nvPr/>
        </p:nvPicPr>
        <p:blipFill>
          <a:blip r:embed="rId3">
            <a:alphaModFix/>
          </a:blip>
          <a:stretch>
            <a:fillRect/>
          </a:stretch>
        </p:blipFill>
        <p:spPr>
          <a:xfrm>
            <a:off x="7368750" y="643524"/>
            <a:ext cx="343880"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5"/>
                                        </p:tgtEl>
                                      </p:cBhvr>
                                    </p:animEffect>
                                    <p:set>
                                      <p:cBhvr>
                                        <p:cTn dur="1" fill="hold">
                                          <p:stCondLst>
                                            <p:cond delay="500"/>
                                          </p:stCondLst>
                                        </p:cTn>
                                        <p:tgtEl>
                                          <p:spTgt spid="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50"/>
                                        </p:tgtEl>
                                      </p:cBhvr>
                                    </p:animEffect>
                                    <p:set>
                                      <p:cBhvr>
                                        <p:cTn dur="1" fill="hold">
                                          <p:stCondLst>
                                            <p:cond delay="0"/>
                                          </p:stCondLst>
                                        </p:cTn>
                                        <p:tgtEl>
                                          <p:spTgt spid="1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6"/>
                                        </p:tgtEl>
                                      </p:cBhvr>
                                    </p:animEffect>
                                    <p:set>
                                      <p:cBhvr>
                                        <p:cTn dur="1" fill="hold">
                                          <p:stCondLst>
                                            <p:cond delay="500"/>
                                          </p:stCondLst>
                                        </p:cTn>
                                        <p:tgtEl>
                                          <p:spTgt spid="1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28225"/>
            <a:ext cx="8520600" cy="572700"/>
          </a:xfrm>
          <a:prstGeom prst="rect">
            <a:avLst/>
          </a:prstGeom>
        </p:spPr>
        <p:txBody>
          <a:bodyPr anchorCtr="0" anchor="t" bIns="91425" lIns="91425" rIns="91425" tIns="91425">
            <a:noAutofit/>
          </a:bodyPr>
          <a:lstStyle/>
          <a:p>
            <a:pPr lvl="0">
              <a:spcBef>
                <a:spcPts val="0"/>
              </a:spcBef>
              <a:buClr>
                <a:schemeClr val="dk1"/>
              </a:buClr>
              <a:buSzPct val="44000"/>
              <a:buFont typeface="Arial"/>
              <a:buNone/>
            </a:pPr>
            <a:r>
              <a:rPr lang="en">
                <a:solidFill>
                  <a:schemeClr val="dk1"/>
                </a:solidFill>
              </a:rPr>
              <a:t>For both cases, Simulations were run 50 times at different velocities for bump inputs</a:t>
            </a:r>
          </a:p>
          <a:p>
            <a:pPr lvl="0">
              <a:spcBef>
                <a:spcPts val="0"/>
              </a:spcBef>
              <a:buNone/>
            </a:pPr>
            <a:r>
              <a:t/>
            </a:r>
            <a:endParaRPr/>
          </a:p>
        </p:txBody>
      </p:sp>
      <p:sp>
        <p:nvSpPr>
          <p:cNvPr id="163" name="Shape 163"/>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animation_80_spd.gif" id="164" name="Shape 164"/>
          <p:cNvPicPr preferRelativeResize="0"/>
          <p:nvPr/>
        </p:nvPicPr>
        <p:blipFill>
          <a:blip r:embed="rId3">
            <a:alphaModFix/>
          </a:blip>
          <a:stretch>
            <a:fillRect/>
          </a:stretch>
        </p:blipFill>
        <p:spPr>
          <a:xfrm>
            <a:off x="4632607" y="921787"/>
            <a:ext cx="4511393" cy="3445462"/>
          </a:xfrm>
          <a:prstGeom prst="rect">
            <a:avLst/>
          </a:prstGeom>
          <a:noFill/>
          <a:ln>
            <a:noFill/>
          </a:ln>
        </p:spPr>
      </p:pic>
      <p:sp>
        <p:nvSpPr>
          <p:cNvPr id="165" name="Shape 165"/>
          <p:cNvSpPr/>
          <p:nvPr/>
        </p:nvSpPr>
        <p:spPr>
          <a:xfrm>
            <a:off x="464100" y="3618175"/>
            <a:ext cx="2028900" cy="668400"/>
          </a:xfrm>
          <a:prstGeom prst="roundRect">
            <a:avLst>
              <a:gd fmla="val 16667" name="adj"/>
            </a:avLst>
          </a:prstGeom>
          <a:solidFill>
            <a:srgbClr val="A2C4C9"/>
          </a:solidFill>
          <a:ln>
            <a:noFill/>
          </a:ln>
        </p:spPr>
        <p:txBody>
          <a:bodyPr anchorCtr="0" anchor="ctr" bIns="91425" lIns="91425" rIns="91425" tIns="91425">
            <a:noAutofit/>
          </a:bodyPr>
          <a:lstStyle/>
          <a:p>
            <a:pPr lvl="0">
              <a:spcBef>
                <a:spcPts val="0"/>
              </a:spcBef>
              <a:buNone/>
            </a:pPr>
            <a:r>
              <a:rPr lang="en"/>
              <a:t>Velocity = 1 -&gt; 50 m/s</a:t>
            </a:r>
          </a:p>
        </p:txBody>
      </p:sp>
      <p:sp>
        <p:nvSpPr>
          <p:cNvPr id="166" name="Shape 166"/>
          <p:cNvSpPr/>
          <p:nvPr/>
        </p:nvSpPr>
        <p:spPr>
          <a:xfrm>
            <a:off x="3034950" y="3618175"/>
            <a:ext cx="1243800" cy="668400"/>
          </a:xfrm>
          <a:prstGeom prst="roundRect">
            <a:avLst>
              <a:gd fmla="val 16667" name="adj"/>
            </a:avLst>
          </a:prstGeom>
          <a:solidFill>
            <a:srgbClr val="B4A7D6"/>
          </a:solidFill>
          <a:ln>
            <a:noFill/>
          </a:ln>
        </p:spPr>
        <p:txBody>
          <a:bodyPr anchorCtr="0" anchor="ctr" bIns="91425" lIns="91425" rIns="91425" tIns="91425">
            <a:noAutofit/>
          </a:bodyPr>
          <a:lstStyle/>
          <a:p>
            <a:pPr lvl="0" rtl="0">
              <a:spcBef>
                <a:spcPts val="0"/>
              </a:spcBef>
              <a:buNone/>
            </a:pPr>
            <a:r>
              <a:rPr lang="en"/>
              <a:t>RMS Values</a:t>
            </a:r>
          </a:p>
        </p:txBody>
      </p:sp>
      <p:cxnSp>
        <p:nvCxnSpPr>
          <p:cNvPr id="167" name="Shape 167"/>
          <p:cNvCxnSpPr/>
          <p:nvPr/>
        </p:nvCxnSpPr>
        <p:spPr>
          <a:xfrm>
            <a:off x="2492850" y="3952375"/>
            <a:ext cx="542100" cy="0"/>
          </a:xfrm>
          <a:prstGeom prst="straightConnector1">
            <a:avLst/>
          </a:prstGeom>
          <a:noFill/>
          <a:ln cap="flat" cmpd="sng" w="28575">
            <a:solidFill>
              <a:schemeClr val="dk2"/>
            </a:solidFill>
            <a:prstDash val="solid"/>
            <a:round/>
            <a:headEnd len="lg" w="lg" type="none"/>
            <a:tailEnd len="lg" w="lg" type="triangle"/>
          </a:ln>
        </p:spPr>
      </p:cxnSp>
      <p:pic>
        <p:nvPicPr>
          <p:cNvPr id="168" name="Shape 168"/>
          <p:cNvPicPr preferRelativeResize="0"/>
          <p:nvPr/>
        </p:nvPicPr>
        <p:blipFill>
          <a:blip r:embed="rId4">
            <a:alphaModFix/>
          </a:blip>
          <a:stretch>
            <a:fillRect/>
          </a:stretch>
        </p:blipFill>
        <p:spPr>
          <a:xfrm>
            <a:off x="669225" y="921787"/>
            <a:ext cx="3409799" cy="2555824"/>
          </a:xfrm>
          <a:prstGeom prst="rect">
            <a:avLst/>
          </a:prstGeom>
          <a:noFill/>
          <a:ln>
            <a:noFill/>
          </a:ln>
        </p:spPr>
      </p:pic>
      <p:cxnSp>
        <p:nvCxnSpPr>
          <p:cNvPr id="169" name="Shape 169"/>
          <p:cNvCxnSpPr/>
          <p:nvPr/>
        </p:nvCxnSpPr>
        <p:spPr>
          <a:xfrm flipH="1">
            <a:off x="2070700" y="1967200"/>
            <a:ext cx="321300" cy="176400"/>
          </a:xfrm>
          <a:prstGeom prst="straightConnector1">
            <a:avLst/>
          </a:prstGeom>
          <a:noFill/>
          <a:ln cap="flat" cmpd="sng" w="28575">
            <a:solidFill>
              <a:schemeClr val="dk2"/>
            </a:solidFill>
            <a:prstDash val="solid"/>
            <a:round/>
            <a:headEnd len="lg" w="lg" type="none"/>
            <a:tailEnd len="lg" w="lg" type="triangle"/>
          </a:ln>
        </p:spPr>
      </p:cxnSp>
      <p:sp>
        <p:nvSpPr>
          <p:cNvPr id="170" name="Shape 170"/>
          <p:cNvSpPr/>
          <p:nvPr/>
        </p:nvSpPr>
        <p:spPr>
          <a:xfrm>
            <a:off x="2492850" y="1508200"/>
            <a:ext cx="918000" cy="459000"/>
          </a:xfrm>
          <a:prstGeom prst="roundRect">
            <a:avLst>
              <a:gd fmla="val 16667" name="adj"/>
            </a:avLst>
          </a:prstGeom>
          <a:solidFill>
            <a:srgbClr val="A4C2F4"/>
          </a:solidFill>
          <a:ln>
            <a:noFill/>
          </a:ln>
        </p:spPr>
        <p:txBody>
          <a:bodyPr anchorCtr="0" anchor="ctr" bIns="91425" lIns="91425" rIns="91425" tIns="91425">
            <a:noAutofit/>
          </a:bodyPr>
          <a:lstStyle/>
          <a:p>
            <a:pPr lvl="0" rtl="0">
              <a:spcBef>
                <a:spcPts val="0"/>
              </a:spcBef>
              <a:buNone/>
            </a:pPr>
            <a:r>
              <a:rPr lang="en"/>
              <a:t>At 1 m/s</a:t>
            </a:r>
          </a:p>
        </p:txBody>
      </p:sp>
      <p:pic>
        <p:nvPicPr>
          <p:cNvPr id="171" name="Shape 171"/>
          <p:cNvPicPr preferRelativeResize="0"/>
          <p:nvPr/>
        </p:nvPicPr>
        <p:blipFill>
          <a:blip r:embed="rId5">
            <a:alphaModFix/>
          </a:blip>
          <a:stretch>
            <a:fillRect/>
          </a:stretch>
        </p:blipFill>
        <p:spPr>
          <a:xfrm>
            <a:off x="669224" y="924387"/>
            <a:ext cx="3409799" cy="2555824"/>
          </a:xfrm>
          <a:prstGeom prst="rect">
            <a:avLst/>
          </a:prstGeom>
          <a:noFill/>
          <a:ln>
            <a:noFill/>
          </a:ln>
        </p:spPr>
      </p:pic>
      <p:sp>
        <p:nvSpPr>
          <p:cNvPr id="172" name="Shape 172"/>
          <p:cNvSpPr/>
          <p:nvPr/>
        </p:nvSpPr>
        <p:spPr>
          <a:xfrm>
            <a:off x="2804262" y="1421250"/>
            <a:ext cx="690600" cy="459000"/>
          </a:xfrm>
          <a:prstGeom prst="roundRect">
            <a:avLst>
              <a:gd fmla="val 16667" name="adj"/>
            </a:avLst>
          </a:prstGeom>
          <a:solidFill>
            <a:srgbClr val="A4C2F4"/>
          </a:solidFill>
          <a:ln>
            <a:noFill/>
          </a:ln>
        </p:spPr>
        <p:txBody>
          <a:bodyPr anchorCtr="0" anchor="ctr" bIns="91425" lIns="91425" rIns="91425" tIns="91425">
            <a:noAutofit/>
          </a:bodyPr>
          <a:lstStyle/>
          <a:p>
            <a:pPr lvl="0" rtl="0">
              <a:spcBef>
                <a:spcPts val="0"/>
              </a:spcBef>
              <a:buNone/>
            </a:pPr>
            <a:r>
              <a:rPr lang="en"/>
              <a:t>2 m/s</a:t>
            </a:r>
          </a:p>
        </p:txBody>
      </p:sp>
      <p:cxnSp>
        <p:nvCxnSpPr>
          <p:cNvPr id="173" name="Shape 173"/>
          <p:cNvCxnSpPr/>
          <p:nvPr/>
        </p:nvCxnSpPr>
        <p:spPr>
          <a:xfrm flipH="1">
            <a:off x="2603250" y="1967200"/>
            <a:ext cx="321300" cy="176400"/>
          </a:xfrm>
          <a:prstGeom prst="straightConnector1">
            <a:avLst/>
          </a:prstGeom>
          <a:noFill/>
          <a:ln cap="flat" cmpd="sng" w="28575">
            <a:solidFill>
              <a:schemeClr val="dk2"/>
            </a:solidFill>
            <a:prstDash val="solid"/>
            <a:round/>
            <a:headEnd len="lg" w="lg" type="none"/>
            <a:tailEnd len="lg" w="lg" type="triangle"/>
          </a:ln>
        </p:spPr>
      </p:cxnSp>
      <p:pic>
        <p:nvPicPr>
          <p:cNvPr id="174" name="Shape 174"/>
          <p:cNvPicPr preferRelativeResize="0"/>
          <p:nvPr/>
        </p:nvPicPr>
        <p:blipFill>
          <a:blip r:embed="rId6">
            <a:alphaModFix/>
          </a:blip>
          <a:stretch>
            <a:fillRect/>
          </a:stretch>
        </p:blipFill>
        <p:spPr>
          <a:xfrm>
            <a:off x="669225" y="921797"/>
            <a:ext cx="3409799" cy="2555814"/>
          </a:xfrm>
          <a:prstGeom prst="rect">
            <a:avLst/>
          </a:prstGeom>
          <a:noFill/>
          <a:ln>
            <a:noFill/>
          </a:ln>
        </p:spPr>
      </p:pic>
      <p:sp>
        <p:nvSpPr>
          <p:cNvPr id="175" name="Shape 175"/>
          <p:cNvSpPr/>
          <p:nvPr/>
        </p:nvSpPr>
        <p:spPr>
          <a:xfrm>
            <a:off x="2804275" y="1508187"/>
            <a:ext cx="690600" cy="459000"/>
          </a:xfrm>
          <a:prstGeom prst="roundRect">
            <a:avLst>
              <a:gd fmla="val 16667" name="adj"/>
            </a:avLst>
          </a:prstGeom>
          <a:solidFill>
            <a:srgbClr val="A4C2F4"/>
          </a:solidFill>
          <a:ln>
            <a:noFill/>
          </a:ln>
        </p:spPr>
        <p:txBody>
          <a:bodyPr anchorCtr="0" anchor="ctr" bIns="91425" lIns="91425" rIns="91425" tIns="91425">
            <a:noAutofit/>
          </a:bodyPr>
          <a:lstStyle/>
          <a:p>
            <a:pPr lvl="0" rtl="0">
              <a:spcBef>
                <a:spcPts val="0"/>
              </a:spcBef>
              <a:buNone/>
            </a:pPr>
            <a:r>
              <a:rPr lang="en"/>
              <a:t>3 m/s</a:t>
            </a:r>
          </a:p>
        </p:txBody>
      </p:sp>
      <p:cxnSp>
        <p:nvCxnSpPr>
          <p:cNvPr id="176" name="Shape 176"/>
          <p:cNvCxnSpPr/>
          <p:nvPr/>
        </p:nvCxnSpPr>
        <p:spPr>
          <a:xfrm flipH="1">
            <a:off x="2392000" y="1790800"/>
            <a:ext cx="321300" cy="176400"/>
          </a:xfrm>
          <a:prstGeom prst="straightConnector1">
            <a:avLst/>
          </a:prstGeom>
          <a:noFill/>
          <a:ln cap="flat" cmpd="sng" w="28575">
            <a:solidFill>
              <a:schemeClr val="dk2"/>
            </a:solidFill>
            <a:prstDash val="solid"/>
            <a:round/>
            <a:headEnd len="lg" w="lg" type="none"/>
            <a:tailEnd len="lg" w="lg" type="triangle"/>
          </a:ln>
        </p:spPr>
      </p:cxnSp>
      <p:sp>
        <p:nvSpPr>
          <p:cNvPr id="177" name="Shape 177"/>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Clr>
                <a:schemeClr val="dk1"/>
              </a:buClr>
              <a:buSzPct val="44000"/>
              <a:buFont typeface="Arial"/>
              <a:buNone/>
            </a:pPr>
            <a:r>
              <a:rPr lang="en">
                <a:solidFill>
                  <a:schemeClr val="dk1"/>
                </a:solidFill>
              </a:rPr>
              <a:t>Varying suspension damping with constant stiffness</a:t>
            </a:r>
          </a:p>
        </p:txBody>
      </p:sp>
      <p:sp>
        <p:nvSpPr>
          <p:cNvPr id="183" name="Shape 183"/>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4" name="Shape 184"/>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pic>
        <p:nvPicPr>
          <p:cNvPr id="185" name="Shape 185"/>
          <p:cNvPicPr preferRelativeResize="0"/>
          <p:nvPr/>
        </p:nvPicPr>
        <p:blipFill>
          <a:blip r:embed="rId3">
            <a:alphaModFix/>
          </a:blip>
          <a:stretch>
            <a:fillRect/>
          </a:stretch>
        </p:blipFill>
        <p:spPr>
          <a:xfrm>
            <a:off x="924738" y="672912"/>
            <a:ext cx="7294524" cy="3797673"/>
          </a:xfrm>
          <a:prstGeom prst="rect">
            <a:avLst/>
          </a:prstGeom>
          <a:noFill/>
          <a:ln>
            <a:noFill/>
          </a:ln>
        </p:spPr>
      </p:pic>
      <p:sp>
        <p:nvSpPr>
          <p:cNvPr id="186" name="Shape 186"/>
          <p:cNvSpPr/>
          <p:nvPr/>
        </p:nvSpPr>
        <p:spPr>
          <a:xfrm>
            <a:off x="3915525" y="2212600"/>
            <a:ext cx="606900" cy="462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txBox="1"/>
          <p:nvPr/>
        </p:nvSpPr>
        <p:spPr>
          <a:xfrm>
            <a:off x="4480875" y="2125400"/>
            <a:ext cx="1301700" cy="393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Drops After ~ 22 m/s</a:t>
            </a:r>
          </a:p>
        </p:txBody>
      </p:sp>
      <p:cxnSp>
        <p:nvCxnSpPr>
          <p:cNvPr id="188" name="Shape 188"/>
          <p:cNvCxnSpPr>
            <a:stCxn id="186" idx="4"/>
          </p:cNvCxnSpPr>
          <p:nvPr/>
        </p:nvCxnSpPr>
        <p:spPr>
          <a:xfrm>
            <a:off x="4218975" y="2675500"/>
            <a:ext cx="1200" cy="1438500"/>
          </a:xfrm>
          <a:prstGeom prst="straightConnector1">
            <a:avLst/>
          </a:prstGeom>
          <a:noFill/>
          <a:ln cap="flat" cmpd="sng" w="38100">
            <a:solidFill>
              <a:srgbClr val="FF0000"/>
            </a:solidFill>
            <a:prstDash val="solid"/>
            <a:round/>
            <a:headEnd len="lg" w="lg" type="none"/>
            <a:tailEnd len="lg" w="lg" type="none"/>
          </a:ln>
        </p:spPr>
      </p:cxnSp>
      <p:sp>
        <p:nvSpPr>
          <p:cNvPr id="189" name="Shape 189"/>
          <p:cNvSpPr/>
          <p:nvPr/>
        </p:nvSpPr>
        <p:spPr>
          <a:xfrm>
            <a:off x="5932125" y="2247250"/>
            <a:ext cx="793800" cy="393600"/>
          </a:xfrm>
          <a:prstGeom prst="roundRect">
            <a:avLst>
              <a:gd fmla="val 16667"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chemeClr val="lt1"/>
                </a:solidFill>
              </a:rPr>
              <a:t>Why?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idx="12" type="sldNum"/>
          </p:nvPr>
        </p:nvSpPr>
        <p:spPr>
          <a:xfrm>
            <a:off x="4281457" y="45870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95" name="Shape 195"/>
          <p:cNvSpPr txBox="1"/>
          <p:nvPr>
            <p:ph idx="2" type="title"/>
          </p:nvPr>
        </p:nvSpPr>
        <p:spPr>
          <a:xfrm>
            <a:off x="7385425" y="4546475"/>
            <a:ext cx="3243900" cy="459000"/>
          </a:xfrm>
          <a:prstGeom prst="rect">
            <a:avLst/>
          </a:prstGeom>
        </p:spPr>
        <p:txBody>
          <a:bodyPr anchorCtr="0" anchor="t" bIns="91425" lIns="91425" rIns="91425" tIns="91425">
            <a:noAutofit/>
          </a:bodyPr>
          <a:lstStyle/>
          <a:p>
            <a:pPr lvl="0" rtl="0">
              <a:spcBef>
                <a:spcPts val="0"/>
              </a:spcBef>
              <a:buNone/>
            </a:pPr>
            <a:r>
              <a:rPr b="0" i="1" lang="en" sz="2800"/>
              <a:t>ME 4534</a:t>
            </a:r>
          </a:p>
        </p:txBody>
      </p:sp>
      <p:sp>
        <p:nvSpPr>
          <p:cNvPr id="196" name="Shape 19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Varying suspension stiffness with constant damping</a:t>
            </a:r>
          </a:p>
        </p:txBody>
      </p:sp>
      <p:pic>
        <p:nvPicPr>
          <p:cNvPr id="197" name="Shape 197"/>
          <p:cNvPicPr preferRelativeResize="0"/>
          <p:nvPr/>
        </p:nvPicPr>
        <p:blipFill>
          <a:blip r:embed="rId3">
            <a:alphaModFix/>
          </a:blip>
          <a:stretch>
            <a:fillRect/>
          </a:stretch>
        </p:blipFill>
        <p:spPr>
          <a:xfrm>
            <a:off x="963850" y="691300"/>
            <a:ext cx="7216302" cy="3760900"/>
          </a:xfrm>
          <a:prstGeom prst="rect">
            <a:avLst/>
          </a:prstGeom>
          <a:noFill/>
          <a:ln>
            <a:noFill/>
          </a:ln>
        </p:spPr>
      </p:pic>
      <p:sp>
        <p:nvSpPr>
          <p:cNvPr id="198" name="Shape 198"/>
          <p:cNvSpPr/>
          <p:nvPr/>
        </p:nvSpPr>
        <p:spPr>
          <a:xfrm>
            <a:off x="3686625" y="2008634"/>
            <a:ext cx="606900" cy="4320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99" name="Shape 199"/>
          <p:cNvCxnSpPr>
            <a:stCxn id="198" idx="4"/>
          </p:cNvCxnSpPr>
          <p:nvPr/>
        </p:nvCxnSpPr>
        <p:spPr>
          <a:xfrm flipH="1">
            <a:off x="3987975" y="2440634"/>
            <a:ext cx="2100" cy="1669500"/>
          </a:xfrm>
          <a:prstGeom prst="straightConnector1">
            <a:avLst/>
          </a:prstGeom>
          <a:noFill/>
          <a:ln cap="flat" cmpd="sng" w="38100">
            <a:solidFill>
              <a:srgbClr val="FF0000"/>
            </a:solidFill>
            <a:prstDash val="solid"/>
            <a:round/>
            <a:headEnd len="lg" w="lg" type="none"/>
            <a:tailEnd len="lg" w="lg" type="none"/>
          </a:ln>
        </p:spPr>
      </p:cxnSp>
      <p:sp>
        <p:nvSpPr>
          <p:cNvPr id="200" name="Shape 200"/>
          <p:cNvSpPr txBox="1"/>
          <p:nvPr/>
        </p:nvSpPr>
        <p:spPr>
          <a:xfrm>
            <a:off x="3339225" y="1314212"/>
            <a:ext cx="1301700" cy="367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0000"/>
                </a:solidFill>
              </a:rPr>
              <a:t>Drops After ~ 20 m/s</a:t>
            </a:r>
          </a:p>
        </p:txBody>
      </p:sp>
      <p:sp>
        <p:nvSpPr>
          <p:cNvPr id="201" name="Shape 201"/>
          <p:cNvSpPr/>
          <p:nvPr/>
        </p:nvSpPr>
        <p:spPr>
          <a:xfrm>
            <a:off x="5245475" y="1949825"/>
            <a:ext cx="793800" cy="393600"/>
          </a:xfrm>
          <a:prstGeom prst="roundRect">
            <a:avLst>
              <a:gd fmla="val 16667"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chemeClr val="lt1"/>
                </a:solidFill>
              </a:rPr>
              <a:t>Why?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